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00" r:id="rId2"/>
    <p:sldId id="708" r:id="rId3"/>
    <p:sldId id="1103" r:id="rId4"/>
    <p:sldId id="1104" r:id="rId5"/>
    <p:sldId id="1076" r:id="rId6"/>
    <p:sldId id="1108" r:id="rId7"/>
    <p:sldId id="1077" r:id="rId8"/>
    <p:sldId id="1105" r:id="rId9"/>
    <p:sldId id="1106" r:id="rId10"/>
    <p:sldId id="1117" r:id="rId11"/>
    <p:sldId id="1062" r:id="rId12"/>
    <p:sldId id="1109" r:id="rId13"/>
    <p:sldId id="1110" r:id="rId14"/>
    <p:sldId id="1111" r:id="rId15"/>
    <p:sldId id="1101" r:id="rId16"/>
    <p:sldId id="1112" r:id="rId17"/>
    <p:sldId id="1114" r:id="rId18"/>
    <p:sldId id="1113" r:id="rId19"/>
    <p:sldId id="1078" r:id="rId20"/>
    <p:sldId id="1115" r:id="rId21"/>
    <p:sldId id="1116" r:id="rId22"/>
    <p:sldId id="1100" r:id="rId23"/>
  </p:sldIdLst>
  <p:sldSz cx="12192000" cy="6858000"/>
  <p:notesSz cx="6950075" cy="9236075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b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b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b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b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990000"/>
    <a:srgbClr val="663300"/>
    <a:srgbClr val="008000"/>
    <a:srgbClr val="CC0066"/>
    <a:srgbClr val="6600FF"/>
    <a:srgbClr val="33CC33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7" autoAdjust="0"/>
    <p:restoredTop sz="94317" autoAdjust="0"/>
  </p:normalViewPr>
  <p:slideViewPr>
    <p:cSldViewPr showGuides="1">
      <p:cViewPr varScale="1">
        <p:scale>
          <a:sx n="99" d="100"/>
          <a:sy n="99" d="100"/>
        </p:scale>
        <p:origin x="906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4" name="Rectangle 2">
            <a:extLst>
              <a:ext uri="{FF2B5EF4-FFF2-40B4-BE49-F238E27FC236}">
                <a16:creationId xmlns:a16="http://schemas.microsoft.com/office/drawing/2014/main" id="{457DBAC2-7C3C-87E7-70F2-34E28F3ED13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14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99715" name="Rectangle 3">
            <a:extLst>
              <a:ext uri="{FF2B5EF4-FFF2-40B4-BE49-F238E27FC236}">
                <a16:creationId xmlns:a16="http://schemas.microsoft.com/office/drawing/2014/main" id="{2297CCBF-7251-2B52-BC8F-B4B2879ACC42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7000" y="0"/>
            <a:ext cx="30114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99716" name="Rectangle 4">
            <a:extLst>
              <a:ext uri="{FF2B5EF4-FFF2-40B4-BE49-F238E27FC236}">
                <a16:creationId xmlns:a16="http://schemas.microsoft.com/office/drawing/2014/main" id="{D536CC9E-E408-3E7D-5398-B18816194619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2525"/>
            <a:ext cx="30114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99717" name="Rectangle 5">
            <a:extLst>
              <a:ext uri="{FF2B5EF4-FFF2-40B4-BE49-F238E27FC236}">
                <a16:creationId xmlns:a16="http://schemas.microsoft.com/office/drawing/2014/main" id="{29A936B7-DF4C-47EC-7C9C-ACF97A236F8F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7000" y="8772525"/>
            <a:ext cx="30114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F3E6EEA4-33A1-48A4-9BF8-1773F7058ABF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B9121A5-CE8A-C158-88B4-51BCBBC7DEA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55AF75-AE0D-383E-9476-DD6686F7870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37000" y="0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700F07AE-F4D5-44F8-9532-5B3E883D836C}" type="datetimeFigureOut">
              <a:rPr lang="en-US"/>
              <a:pPr>
                <a:defRPr/>
              </a:pPr>
              <a:t>2/25/2025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853450BC-45A7-364F-D0A7-59FC9EA3393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63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DE5EC595-9EF6-2AA9-C737-E22A47A7DA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95325" y="4387850"/>
            <a:ext cx="5559425" cy="4156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11FC97-2C8A-C1CD-6FFC-CDED67D3060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B3A287-6289-FEFD-B2D9-2E08BA0295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37000" y="8772525"/>
            <a:ext cx="3011488" cy="46196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B64AE6E-0BFA-4D0D-BBE7-1ABEAE73D56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79AEA05C-3D90-15BB-C2F4-4D2698B6D6A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96875" y="692150"/>
            <a:ext cx="6156325" cy="34639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5195556A-9200-9C0F-2394-09EDE89F19B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新細明體" panose="02020500000000000000" pitchFamily="18" charset="-120"/>
            </a:endParaRPr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id="{7DA3E4F9-F4E6-2BCC-5427-ABD51716EA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CFAFDA04-5F3E-47B9-9DC9-3717C79C2EEC}" type="slidenum">
              <a:rPr lang="en-US" altLang="en-US"/>
              <a:pPr eaLnBrk="1" hangingPunct="1"/>
              <a:t>19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>
            <a:extLst>
              <a:ext uri="{FF2B5EF4-FFF2-40B4-BE49-F238E27FC236}">
                <a16:creationId xmlns:a16="http://schemas.microsoft.com/office/drawing/2014/main" id="{ACC5A9DE-0B18-252A-58BC-EBB98CB52E0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96875" y="692150"/>
            <a:ext cx="6156325" cy="34639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>
            <a:extLst>
              <a:ext uri="{FF2B5EF4-FFF2-40B4-BE49-F238E27FC236}">
                <a16:creationId xmlns:a16="http://schemas.microsoft.com/office/drawing/2014/main" id="{102801CC-750C-5EAD-4053-C7AD1E33AF7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新細明體" panose="02020500000000000000" pitchFamily="18" charset="-120"/>
            </a:endParaRPr>
          </a:p>
        </p:txBody>
      </p:sp>
      <p:sp>
        <p:nvSpPr>
          <p:cNvPr id="26628" name="Slide Number Placeholder 3">
            <a:extLst>
              <a:ext uri="{FF2B5EF4-FFF2-40B4-BE49-F238E27FC236}">
                <a16:creationId xmlns:a16="http://schemas.microsoft.com/office/drawing/2014/main" id="{4CE72795-47E7-3A27-3484-0C47D2A257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E5E90A58-3B00-4AB5-A15D-CDBC4953E2F0}" type="slidenum">
              <a:rPr lang="en-US" altLang="en-US"/>
              <a:pPr eaLnBrk="1" hangingPunct="1"/>
              <a:t>21</a:t>
            </a:fld>
            <a:endParaRPr lang="en-US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37453AF-C9FA-42A2-ACC3-13EBF0E131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2DCAB81-4D34-56D3-25EF-91FC562D04D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CC3B04C-BC1B-C052-AB6C-67B139BF4C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532E68-5486-40BB-9ADC-F282EB85BCC1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88799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3A36F84-E0D0-B1AA-096E-4FB18404E0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458E956-95E6-8616-D82A-5AA4857F0C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0FFC003-F7DD-B263-A707-805F7A8F06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AC8057-EA27-41F9-BDFD-A15531828F64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19498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78D8F8B-59E3-73CB-0C3C-0507FEAD25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8F3DDAE-018F-1C4D-C5AF-B523598D69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9054697-E15D-B26C-C429-68F71A6E55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27EE0F-07E6-4056-8095-9D661A09347C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97421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B011180-40DF-A26E-6DD1-BDE7AC6E01A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940B4D0-E738-4B40-F294-81161FBE36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DAE9F84-E78B-0A22-2F0E-84C50C6264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F59324-E7B0-4A5C-A140-A3B8FD68CE9A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3948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139B5C5-68CB-5234-4D13-13451048E8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971393C-F37B-FBB6-0BEE-A0EC69E03E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816C871-DCB7-0122-76A1-188CE35BC5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628306-800A-47C7-AF2D-1DDAC736050B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13191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B0C7590-FE51-116A-1A3C-663B41C736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DE34A3B-61EC-52C9-FD76-09934D0317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E6F2D02-94AE-842B-F074-1FEDA7BABD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93EA71-8402-406B-8784-3EE0A50BEC26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82170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FD7EB6D-8E1E-683A-7785-77B49D505D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CF97843-BFA7-D0DC-6C29-7DED59AE569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D228BC3-E6E5-34BF-2E03-40F8B50E4D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3256DC-B0DA-4FE2-A85C-AA68C54584D5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56166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6ECD9F2-AC2C-0A98-F7B4-8A4F77F019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61BE0DE-642B-2A7A-5D60-00AE165EC6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20CB258-8672-4051-FD58-E3139239F0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CAE485-C62E-4457-B8BC-3179216EC7C2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07304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EAA793F-C4C5-EFC8-5006-1B1F63BAA4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73E5D6E-41BF-1F7B-35AC-D71B433352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D79EBD7-A58A-BB0E-B2B4-F737EF5C65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9E7208-3ED7-4D4D-96F7-6D71E9E7B749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29120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B5518BD-0166-4409-50D4-D279739432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1C53EC6-A972-8B16-74CE-EDD86A134C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D106AE9-05C2-70E9-5F25-FA5A4DFEC95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F30CF0-4E5D-4E7C-8224-68268FC202F2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98148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C9F96B5-C205-D56F-D249-848444727A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C61FF7D-986A-B63B-FA33-9148AF18DB2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EB82462-BE99-9816-48D6-DEDC6EAF35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673595-9BCB-4923-AF35-B3B4DF43561F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36275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65573BF-00ED-F49B-386E-A209B84962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52E0D8D-8022-3B0E-D7DD-641DA52E5C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261539D-5171-04C2-284B-C86049C6611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77D0BE88-A747-AC7E-0245-C86FA786625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D871510-AD48-8AD6-DC64-99EBBD37B8E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D1AB17CF-1F73-43C1-9547-156AB49EC978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49F3544E-FE12-F2F0-5D9B-E715F919D2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2819400"/>
            <a:ext cx="9144000" cy="1524000"/>
          </a:xfrm>
        </p:spPr>
        <p:txBody>
          <a:bodyPr/>
          <a:lstStyle/>
          <a:p>
            <a:pPr eaLnBrk="1" hangingPunct="1"/>
            <a:r>
              <a:rPr lang="zh-TW" altLang="en-US" sz="5500" b="1" u="sng" dirty="0">
                <a:solidFill>
                  <a:srgbClr val="990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帖撒罗尼迦前后书</a:t>
            </a:r>
            <a:r>
              <a:rPr lang="zh-TW" altLang="en-US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br>
              <a:rPr lang="zh-CN" altLang="en-US" sz="5000" b="1" dirty="0">
                <a:solidFill>
                  <a:srgbClr val="CC33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</a:br>
            <a:br>
              <a:rPr lang="zh-CN" altLang="zh-TW" sz="50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</a:br>
            <a:r>
              <a:rPr lang="zh-CN" altLang="en-US" sz="50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第</a:t>
            </a:r>
            <a:r>
              <a:rPr lang="zh-TW" altLang="en-US" sz="50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一课  导论</a:t>
            </a:r>
            <a:r>
              <a:rPr lang="zh-CN" altLang="en-US" sz="50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br>
              <a:rPr lang="zh-CN" altLang="zh-TW" sz="50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</a:br>
            <a:r>
              <a:rPr lang="zh-TW" altLang="en-US" sz="48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帖撒罗尼迦前书简介</a:t>
            </a:r>
            <a:br>
              <a:rPr lang="en-US" altLang="zh-TW" sz="45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</a:br>
            <a:br>
              <a:rPr lang="en-US" altLang="zh-TW" sz="5000" b="1" dirty="0">
                <a:solidFill>
                  <a:srgbClr val="0066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</a:br>
            <a:endParaRPr lang="en-US" altLang="zh-TW" sz="5000" b="1" dirty="0">
              <a:solidFill>
                <a:srgbClr val="006600"/>
              </a:solidFill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98C12E-FC5E-3700-7C7D-C481D92A34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>
            <a:extLst>
              <a:ext uri="{FF2B5EF4-FFF2-40B4-BE49-F238E27FC236}">
                <a16:creationId xmlns:a16="http://schemas.microsoft.com/office/drawing/2014/main" id="{527AB57F-B92B-4C11-1B71-8F8071C7EB1F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381000" y="402657"/>
            <a:ext cx="11430000" cy="6477000"/>
          </a:xfrm>
        </p:spPr>
        <p:txBody>
          <a:bodyPr/>
          <a:lstStyle/>
          <a:p>
            <a:pPr marL="1093788" indent="-1093788">
              <a:lnSpc>
                <a:spcPts val="5000"/>
              </a:lnSpc>
              <a:spcBef>
                <a:spcPts val="900"/>
              </a:spcBef>
              <a:buNone/>
            </a:pPr>
            <a:r>
              <a:rPr lang="en-US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一</a:t>
            </a:r>
            <a:r>
              <a:rPr lang="en-US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) </a:t>
            </a:r>
            <a:r>
              <a:rPr lang="zh-TW" altLang="en-US" sz="4400" b="1" u="sng" dirty="0">
                <a:solidFill>
                  <a:srgbClr val="990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信心</a:t>
            </a:r>
            <a:r>
              <a:rPr lang="zh-CN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包括</a:t>
            </a:r>
            <a:r>
              <a:rPr lang="zh-TW" altLang="en-US" sz="4400" b="1" u="sng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罗马，哥林多前，哥林多后，加拉太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，着重在基督与十字架，圣徒的称义。</a:t>
            </a:r>
            <a:r>
              <a:rPr lang="zh-CN" altLang="en-US" sz="4400" b="1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对照：</a:t>
            </a:r>
            <a:r>
              <a:rPr lang="zh-CN" altLang="en-US" sz="4400" b="1" u="sng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希伯来、雅各、彼前、彼后</a:t>
            </a:r>
            <a:r>
              <a:rPr lang="zh-CN" altLang="en-US" sz="4400" b="1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en-US" sz="4400" b="1" dirty="0">
              <a:solidFill>
                <a:srgbClr val="0033CC"/>
              </a:solidFill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1093788" indent="-1093788">
              <a:lnSpc>
                <a:spcPts val="5000"/>
              </a:lnSpc>
              <a:spcBef>
                <a:spcPts val="900"/>
              </a:spcBef>
              <a:buNone/>
            </a:pPr>
            <a:r>
              <a:rPr lang="en-US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二</a:t>
            </a:r>
            <a:r>
              <a:rPr lang="en-US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) </a:t>
            </a:r>
            <a:r>
              <a:rPr lang="zh-TW" altLang="en-US" sz="4400" b="1" u="sng" dirty="0">
                <a:solidFill>
                  <a:srgbClr val="990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爱心</a:t>
            </a:r>
            <a:r>
              <a:rPr lang="zh-CN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包括</a:t>
            </a:r>
            <a:r>
              <a:rPr lang="zh-TW" altLang="en-US" sz="4400" b="1" u="sng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以弗所，腓立比，歌罗西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，着重在基督与教会，圣徒的成圣。</a:t>
            </a:r>
            <a:r>
              <a:rPr lang="zh-CN" altLang="en-US" sz="4400" b="1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对照：</a:t>
            </a:r>
            <a:r>
              <a:rPr lang="zh-CN" altLang="en-US" sz="4400" b="1" u="sng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约一、约二、约三</a:t>
            </a:r>
            <a:r>
              <a:rPr lang="zh-CN" altLang="en-US" sz="4400" b="1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en-US" sz="4400" b="1" dirty="0">
              <a:solidFill>
                <a:srgbClr val="0033CC"/>
              </a:solidFill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1093788" indent="-1093788">
              <a:lnSpc>
                <a:spcPts val="5000"/>
              </a:lnSpc>
              <a:spcBef>
                <a:spcPts val="900"/>
              </a:spcBef>
              <a:buNone/>
            </a:pPr>
            <a:r>
              <a:rPr lang="en-US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三</a:t>
            </a:r>
            <a:r>
              <a:rPr lang="en-US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) </a:t>
            </a:r>
            <a:r>
              <a:rPr lang="zh-TW" altLang="en-US" sz="4400" b="1" u="sng" dirty="0">
                <a:solidFill>
                  <a:srgbClr val="990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盼望</a:t>
            </a:r>
            <a:r>
              <a:rPr lang="zh-CN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包括</a:t>
            </a:r>
            <a:r>
              <a:rPr lang="zh-TW" altLang="en-US" sz="4400" b="1" u="sng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帖前，帖后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，着重在基督的再来，圣徒的得荣耀。</a:t>
            </a:r>
            <a:r>
              <a:rPr lang="zh-CN" altLang="en-US" sz="4400" b="1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对照：</a:t>
            </a:r>
            <a:r>
              <a:rPr lang="zh-CN" altLang="en-US" sz="4400" b="1" u="sng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犹大、启示录</a:t>
            </a:r>
            <a:r>
              <a:rPr lang="zh-CN" altLang="en-US" sz="4400" b="1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。</a:t>
            </a:r>
            <a:endParaRPr lang="zh-TW" altLang="en-US" sz="4400" b="1" dirty="0">
              <a:solidFill>
                <a:srgbClr val="0033CC"/>
              </a:solidFill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5946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>
            <a:extLst>
              <a:ext uri="{FF2B5EF4-FFF2-40B4-BE49-F238E27FC236}">
                <a16:creationId xmlns:a16="http://schemas.microsoft.com/office/drawing/2014/main" id="{6FBCB7A3-678B-4DE4-BF42-1845EA336B16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381000" y="685800"/>
            <a:ext cx="11430000" cy="6629400"/>
          </a:xfrm>
        </p:spPr>
        <p:txBody>
          <a:bodyPr/>
          <a:lstStyle/>
          <a:p>
            <a:pPr marL="711200" indent="-711200">
              <a:buNone/>
              <a:defRPr/>
            </a:pPr>
            <a:r>
              <a:rPr lang="zh-CN" altLang="en-US" sz="4800" b="1" u="sng" dirty="0">
                <a:solidFill>
                  <a:srgbClr val="990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叁</a:t>
            </a:r>
            <a:r>
              <a:rPr lang="en-US" altLang="zh-TW" sz="4800" b="1" u="sng" dirty="0">
                <a:solidFill>
                  <a:srgbClr val="990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‧ </a:t>
            </a:r>
            <a:r>
              <a:rPr lang="zh-TW" altLang="en-US" sz="4800" b="1" u="sng" dirty="0">
                <a:solidFill>
                  <a:srgbClr val="990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本书的作者，著书地点及日期</a:t>
            </a:r>
          </a:p>
          <a:p>
            <a:pPr marL="711200" indent="-711200">
              <a:spcBef>
                <a:spcPts val="1800"/>
              </a:spcBef>
              <a:buNone/>
              <a:defRPr/>
            </a:pPr>
            <a:r>
              <a:rPr lang="en-US" altLang="zh-TW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1.  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书信中的</a:t>
            </a:r>
            <a:r>
              <a:rPr lang="zh-TW" altLang="en-US" sz="4400" b="1" u="sng" dirty="0">
                <a:solidFill>
                  <a:schemeClr val="accent6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内证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，其他经典的</a:t>
            </a:r>
            <a:r>
              <a:rPr lang="zh-TW" altLang="en-US" sz="4400" b="1" u="sng" dirty="0">
                <a:solidFill>
                  <a:schemeClr val="accent6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外证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，都明显地指出“</a:t>
            </a:r>
            <a:r>
              <a:rPr lang="zh-TW" altLang="en-US" sz="4400" b="1" u="sng" dirty="0">
                <a:solidFill>
                  <a:schemeClr val="accent6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使徒保罗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”是本书的作者，著书的时间约在</a:t>
            </a:r>
            <a:r>
              <a:rPr lang="zh-TW" altLang="en-US" sz="4400" b="1" u="sng" dirty="0">
                <a:solidFill>
                  <a:schemeClr val="accent6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西元</a:t>
            </a:r>
            <a:r>
              <a:rPr lang="en-US" sz="4400" b="1" u="sng" dirty="0">
                <a:solidFill>
                  <a:schemeClr val="accent6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51</a:t>
            </a:r>
            <a:r>
              <a:rPr lang="zh-TW" altLang="en-US" sz="4400" b="1" u="sng" dirty="0">
                <a:solidFill>
                  <a:schemeClr val="accent6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年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左右，地点则在“</a:t>
            </a:r>
            <a:r>
              <a:rPr lang="zh-TW" altLang="en-US" sz="4400" b="1" u="sng" dirty="0">
                <a:solidFill>
                  <a:schemeClr val="accent6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哥林多城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”。</a:t>
            </a:r>
            <a:r>
              <a:rPr 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参下段解释</a:t>
            </a:r>
            <a:r>
              <a:rPr 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)</a:t>
            </a:r>
            <a:endParaRPr lang="zh-TW" altLang="en-US" sz="4400" b="1" dirty="0">
              <a:solidFill>
                <a:srgbClr val="008000"/>
              </a:solidFill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>
            <a:extLst>
              <a:ext uri="{FF2B5EF4-FFF2-40B4-BE49-F238E27FC236}">
                <a16:creationId xmlns:a16="http://schemas.microsoft.com/office/drawing/2014/main" id="{FC174419-A738-D70A-D3CA-B5B4071BF82A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381000" y="685800"/>
            <a:ext cx="11430000" cy="6629400"/>
          </a:xfrm>
        </p:spPr>
        <p:txBody>
          <a:bodyPr/>
          <a:lstStyle/>
          <a:p>
            <a:pPr marL="571500" indent="-571500">
              <a:buNone/>
            </a:pPr>
            <a:r>
              <a:rPr lang="en-US" altLang="zh-TW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2. 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保罗的希伯来名字是扫罗，意思是</a:t>
            </a:r>
            <a:r>
              <a:rPr lang="zh-CN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“</a:t>
            </a:r>
            <a:r>
              <a:rPr lang="zh-TW" altLang="en-US" sz="4400" b="1" u="sng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争取</a:t>
            </a:r>
            <a:r>
              <a:rPr lang="zh-CN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”</a:t>
            </a:r>
            <a:r>
              <a:rPr lang="zh-TW" altLang="en-US" sz="4400" b="1" u="sng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，可能是记念便雅悯支派所出以色列族的第一位君王扫罗；保罗则是希腊文名字，意思是</a:t>
            </a:r>
            <a:r>
              <a:rPr lang="zh-CN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“</a:t>
            </a:r>
            <a:r>
              <a:rPr lang="zh-TW" altLang="en-US" sz="4400" b="1" u="sng" dirty="0">
                <a:solidFill>
                  <a:srgbClr val="990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微小</a:t>
            </a:r>
            <a:r>
              <a:rPr lang="zh-CN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”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，自从</a:t>
            </a:r>
            <a:r>
              <a:rPr lang="en-US" altLang="zh-TW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徒</a:t>
            </a:r>
            <a:r>
              <a:rPr lang="en-US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13:9)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之后，保罗就一直使用此希腊文名字，可能是因为</a:t>
            </a:r>
            <a:r>
              <a:rPr lang="zh-CN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方便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在外邦人中布道之缘故，也可能是他生命的改变</a:t>
            </a:r>
            <a:r>
              <a:rPr lang="zh-CN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。他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从</a:t>
            </a:r>
            <a:r>
              <a:rPr lang="zh-CN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“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争取</a:t>
            </a:r>
            <a:r>
              <a:rPr lang="zh-CN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”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到</a:t>
            </a:r>
            <a:r>
              <a:rPr lang="zh-CN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“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微小</a:t>
            </a:r>
            <a:r>
              <a:rPr lang="zh-CN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”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zh-CN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成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为主所用之器皿。 </a:t>
            </a:r>
            <a:endParaRPr lang="en-US" altLang="en-US" sz="4400" b="1" dirty="0">
              <a:solidFill>
                <a:srgbClr val="008000"/>
              </a:solidFill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>
            <a:extLst>
              <a:ext uri="{FF2B5EF4-FFF2-40B4-BE49-F238E27FC236}">
                <a16:creationId xmlns:a16="http://schemas.microsoft.com/office/drawing/2014/main" id="{F3B42D20-40A9-B6C7-7F80-159F8EB7ED98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381000" y="685800"/>
            <a:ext cx="11430000" cy="6629400"/>
          </a:xfrm>
        </p:spPr>
        <p:txBody>
          <a:bodyPr/>
          <a:lstStyle/>
          <a:p>
            <a:pPr marL="571500" indent="-571500">
              <a:buNone/>
            </a:pPr>
            <a:r>
              <a:rPr lang="en-US" altLang="zh-TW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3. 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文中的西拉意思是“</a:t>
            </a:r>
            <a:r>
              <a:rPr lang="zh-TW" altLang="en-US" sz="4400" b="1" u="sng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多树的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”，他代替巴拿巴为保罗第二次旅行布道的主要助手，他是犹太人也是罗马籍公民 </a:t>
            </a:r>
            <a:r>
              <a:rPr lang="en-US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徒</a:t>
            </a:r>
            <a:r>
              <a:rPr lang="en-US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16:37)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。提摩太则是保罗属里生的儿子，父亲是希腊人，母亲友尼基是敬虔的犹太基督徒</a:t>
            </a:r>
            <a:r>
              <a:rPr lang="zh-CN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。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提摩太是希腊文，意思是“</a:t>
            </a:r>
            <a:r>
              <a:rPr lang="zh-TW" altLang="en-US" sz="4400" b="1" u="sng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神的荣耀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”或“</a:t>
            </a:r>
            <a:r>
              <a:rPr lang="zh-TW" altLang="en-US" sz="4400" b="1" u="sng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神所荣耀之人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”。</a:t>
            </a:r>
            <a:endParaRPr lang="en-US" altLang="en-US" sz="4400" b="1" dirty="0">
              <a:solidFill>
                <a:srgbClr val="008000"/>
              </a:solidFill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>
            <a:extLst>
              <a:ext uri="{FF2B5EF4-FFF2-40B4-BE49-F238E27FC236}">
                <a16:creationId xmlns:a16="http://schemas.microsoft.com/office/drawing/2014/main" id="{C33A467A-F4A5-3ECF-8178-9A818735A5CE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342900" y="685800"/>
            <a:ext cx="11506200" cy="6629400"/>
          </a:xfrm>
        </p:spPr>
        <p:txBody>
          <a:bodyPr/>
          <a:lstStyle/>
          <a:p>
            <a:pPr marL="711200" indent="-711200" algn="ctr">
              <a:buNone/>
            </a:pPr>
            <a:r>
              <a:rPr lang="zh-TW" altLang="en-US" sz="4800" b="1" u="sng" dirty="0">
                <a:solidFill>
                  <a:srgbClr val="990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肆</a:t>
            </a:r>
            <a:r>
              <a:rPr lang="en-US" altLang="zh-TW" sz="4800" b="1" u="sng" dirty="0">
                <a:solidFill>
                  <a:srgbClr val="990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‧ </a:t>
            </a:r>
            <a:r>
              <a:rPr lang="zh-TW" altLang="en-US" sz="4800" b="1" u="sng" dirty="0">
                <a:solidFill>
                  <a:srgbClr val="990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本书的历史背景</a:t>
            </a:r>
          </a:p>
          <a:p>
            <a:pPr marL="711200" indent="-711200">
              <a:spcBef>
                <a:spcPts val="1800"/>
              </a:spcBef>
              <a:buNone/>
            </a:pPr>
            <a:r>
              <a:rPr lang="en-US" altLang="zh-TW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1.  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帖撒罗尼迦是罗马帝国</a:t>
            </a:r>
            <a:r>
              <a:rPr lang="zh-TW" altLang="en-US" sz="4400" b="1" u="sng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马其顿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的首府，位居罗马大道之途，享有高度自治权力，“帖撒罗尼迦”乃是记念亚历山大的同父异母的妹妹，亦即马其顿王安提伯特的儿媳帖撒罗尼迦。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26D9EBAD-D353-90D6-9D7F-115C28CA8FF4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2286000" y="0"/>
            <a:ext cx="7772400" cy="762000"/>
          </a:xfrm>
        </p:spPr>
        <p:txBody>
          <a:bodyPr/>
          <a:lstStyle/>
          <a:p>
            <a:pPr eaLnBrk="1" hangingPunct="1"/>
            <a:endParaRPr lang="en-US" altLang="zh-TW"/>
          </a:p>
        </p:txBody>
      </p:sp>
      <p:pic>
        <p:nvPicPr>
          <p:cNvPr id="16387" name="Picture 5" descr="Bible Picture 112">
            <a:extLst>
              <a:ext uri="{FF2B5EF4-FFF2-40B4-BE49-F238E27FC236}">
                <a16:creationId xmlns:a16="http://schemas.microsoft.com/office/drawing/2014/main" id="{5ED6394C-26BD-6286-124C-DEFDCAC02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9876" y="-990600"/>
            <a:ext cx="12573000" cy="853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8A5372C1-E7D0-E760-0B07-FC24E5DEF60E}"/>
              </a:ext>
            </a:extLst>
          </p:cNvPr>
          <p:cNvCxnSpPr/>
          <p:nvPr/>
        </p:nvCxnSpPr>
        <p:spPr>
          <a:xfrm flipV="1">
            <a:off x="5486400" y="3048000"/>
            <a:ext cx="914400" cy="990600"/>
          </a:xfrm>
          <a:prstGeom prst="straightConnector1">
            <a:avLst/>
          </a:prstGeom>
          <a:ln w="127000">
            <a:solidFill>
              <a:srgbClr val="99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>
            <a:extLst>
              <a:ext uri="{FF2B5EF4-FFF2-40B4-BE49-F238E27FC236}">
                <a16:creationId xmlns:a16="http://schemas.microsoft.com/office/drawing/2014/main" id="{DEA549D3-CDE3-6BC0-8066-97B0B6F1CB80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304800" y="685800"/>
            <a:ext cx="11582400" cy="6629400"/>
          </a:xfrm>
        </p:spPr>
        <p:txBody>
          <a:bodyPr/>
          <a:lstStyle/>
          <a:p>
            <a:pPr marL="711200" indent="-711200">
              <a:buNone/>
            </a:pPr>
            <a:r>
              <a:rPr lang="en-US" altLang="zh-TW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2.  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帖城教会乃保罗在</a:t>
            </a:r>
            <a:r>
              <a:rPr lang="zh-TW" altLang="en-US" sz="4400" b="1" u="sng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第二次旅行布道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中所建立</a:t>
            </a:r>
            <a:r>
              <a:rPr lang="en-US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 (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徒</a:t>
            </a:r>
            <a:r>
              <a:rPr lang="en-US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17:1~15,18:5) 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，很显然</a:t>
            </a:r>
            <a:r>
              <a:rPr lang="zh-TW" altLang="en-US" sz="4400" b="1" u="sng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外邦人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居多 </a:t>
            </a:r>
            <a:r>
              <a:rPr lang="en-US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帖前</a:t>
            </a:r>
            <a:r>
              <a:rPr lang="en-US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1:9) 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，后来保罗因受犹太人逼迫而离开帖城；进入雅典而后哥林多城，其间</a:t>
            </a:r>
            <a:r>
              <a:rPr lang="zh-TW" altLang="en-US" sz="4400" b="1" u="sng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提摩太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仍派往该城坚固信徒，之后提摩太回哥林多城</a:t>
            </a:r>
            <a:r>
              <a:rPr lang="zh-CN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与保罗会合</a:t>
            </a:r>
            <a:r>
              <a:rPr lang="zh-CN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并带来喜乐消息，保罗遂写下此书托提摩太带回帖城，时值</a:t>
            </a:r>
            <a:r>
              <a:rPr lang="zh-TW" altLang="en-US" sz="4400" b="1" u="sng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西元</a:t>
            </a:r>
            <a:r>
              <a:rPr lang="en-US" altLang="en-US" sz="4400" b="1" u="sng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51</a:t>
            </a:r>
            <a:r>
              <a:rPr lang="zh-TW" altLang="en-US" sz="4400" b="1" u="sng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年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。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>
            <a:extLst>
              <a:ext uri="{FF2B5EF4-FFF2-40B4-BE49-F238E27FC236}">
                <a16:creationId xmlns:a16="http://schemas.microsoft.com/office/drawing/2014/main" id="{6F314800-9C00-6F4E-8A88-56F74EA6DD22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381000" y="685800"/>
            <a:ext cx="11430000" cy="6629400"/>
          </a:xfrm>
        </p:spPr>
        <p:txBody>
          <a:bodyPr/>
          <a:lstStyle/>
          <a:p>
            <a:pPr marL="711200" indent="-711200" algn="ctr">
              <a:buNone/>
            </a:pPr>
            <a:r>
              <a:rPr lang="zh-TW" altLang="en-US" sz="4800" b="1" u="sng" dirty="0">
                <a:solidFill>
                  <a:srgbClr val="990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肆</a:t>
            </a:r>
            <a:r>
              <a:rPr lang="en-US" altLang="zh-TW" sz="4800" b="1" u="sng" dirty="0">
                <a:solidFill>
                  <a:srgbClr val="990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‧ </a:t>
            </a:r>
            <a:r>
              <a:rPr lang="zh-TW" altLang="en-US" sz="4800" b="1" u="sng" dirty="0">
                <a:solidFill>
                  <a:srgbClr val="990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本书的历史背景</a:t>
            </a:r>
          </a:p>
          <a:p>
            <a:pPr marL="568325" indent="-568325">
              <a:spcBef>
                <a:spcPts val="1800"/>
              </a:spcBef>
              <a:buNone/>
              <a:tabLst>
                <a:tab pos="568325" algn="l"/>
              </a:tabLst>
            </a:pPr>
            <a:r>
              <a:rPr lang="en-US" altLang="zh-TW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1. 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帖撒罗尼迦是罗马帝国</a:t>
            </a:r>
            <a:r>
              <a:rPr lang="zh-TW" altLang="en-US" sz="4400" b="1" u="sng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马其顿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的首府，位居罗马大道之途，享有高度自治权力，“帖撒罗尼迦”乃是记念</a:t>
            </a:r>
            <a:r>
              <a:rPr lang="zh-TW" altLang="en-US" sz="4400" b="1" u="sng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亚历山大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的同父异母的妹妹，亦即马其顿王</a:t>
            </a:r>
            <a:r>
              <a:rPr lang="zh-TW" altLang="en-US" sz="4400" b="1" u="sng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安提伯特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的儿媳</a:t>
            </a:r>
            <a:r>
              <a:rPr lang="zh-TW" altLang="en-US" sz="4400" b="1" u="sng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帖撒罗尼迦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。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>
            <a:extLst>
              <a:ext uri="{FF2B5EF4-FFF2-40B4-BE49-F238E27FC236}">
                <a16:creationId xmlns:a16="http://schemas.microsoft.com/office/drawing/2014/main" id="{52F0C382-2773-62F9-2FD4-36487B9B8AD0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381000" y="685800"/>
            <a:ext cx="11430000" cy="6629400"/>
          </a:xfrm>
        </p:spPr>
        <p:txBody>
          <a:bodyPr/>
          <a:lstStyle/>
          <a:p>
            <a:pPr marL="568325" indent="-568325">
              <a:buNone/>
              <a:tabLst>
                <a:tab pos="568325" algn="l"/>
              </a:tabLst>
            </a:pPr>
            <a:r>
              <a:rPr lang="en-US" altLang="zh-TW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2. 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帖城教会乃保罗在</a:t>
            </a:r>
            <a:r>
              <a:rPr lang="zh-TW" altLang="en-US" sz="4400" b="1" u="sng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第二次旅行布道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中所建立</a:t>
            </a:r>
            <a:r>
              <a:rPr lang="en-US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 (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徒</a:t>
            </a:r>
            <a:r>
              <a:rPr lang="en-US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17:1~15,18:5) 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，很显然</a:t>
            </a:r>
            <a:r>
              <a:rPr lang="zh-TW" altLang="en-US" sz="4400" b="1" u="sng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外邦人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居多 </a:t>
            </a:r>
            <a:r>
              <a:rPr lang="en-US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帖前</a:t>
            </a:r>
            <a:r>
              <a:rPr lang="en-US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1:9) 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，后来保罗因受犹太人逼迫而离开帖城；进入雅典而后哥林多城，其间</a:t>
            </a:r>
            <a:r>
              <a:rPr lang="zh-TW" altLang="en-US" sz="4400" b="1" u="sng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提摩太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仍派往该城坚固信徒，之后提摩太回哥林多城与保罗会合并带来喜乐消息，保罗遂写下此书托提摩太带回帖城，时值</a:t>
            </a:r>
            <a:r>
              <a:rPr lang="zh-TW" altLang="en-US" sz="4400" b="1" u="sng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西元</a:t>
            </a:r>
            <a:r>
              <a:rPr lang="en-US" altLang="en-US" sz="4400" b="1" u="sng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51</a:t>
            </a:r>
            <a:r>
              <a:rPr lang="zh-TW" altLang="en-US" sz="4400" b="1" u="sng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年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。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>
            <a:extLst>
              <a:ext uri="{FF2B5EF4-FFF2-40B4-BE49-F238E27FC236}">
                <a16:creationId xmlns:a16="http://schemas.microsoft.com/office/drawing/2014/main" id="{8921BC97-2DFE-0F3B-B8D3-992636A31B6D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381000" y="685800"/>
            <a:ext cx="11430000" cy="6629400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zh-TW" altLang="en-US" sz="4800" b="1" u="sng" dirty="0">
                <a:solidFill>
                  <a:srgbClr val="990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伍</a:t>
            </a:r>
            <a:r>
              <a:rPr lang="en-US" altLang="zh-TW" sz="4800" b="1" u="sng" dirty="0">
                <a:solidFill>
                  <a:srgbClr val="990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‧ </a:t>
            </a:r>
            <a:r>
              <a:rPr lang="zh-TW" altLang="en-US" sz="4800" b="1" u="sng" dirty="0">
                <a:solidFill>
                  <a:srgbClr val="990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本书著书目的</a:t>
            </a:r>
            <a:endParaRPr lang="en-US" sz="4800" b="1" u="sng" dirty="0">
              <a:solidFill>
                <a:srgbClr val="990000"/>
              </a:solidFill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spcBef>
                <a:spcPts val="1800"/>
              </a:spcBef>
              <a:buNone/>
              <a:defRPr/>
            </a:pP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此书的信息是多重的，但最主要是</a:t>
            </a:r>
            <a:r>
              <a:rPr lang="zh-TW" altLang="en-US" sz="4400" b="1" u="sng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鼓励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帖城信徒，并启示特别有关“</a:t>
            </a:r>
            <a:r>
              <a:rPr lang="zh-TW" altLang="en-US" sz="4400" b="1" u="sng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教会被提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” 的真理。</a:t>
            </a:r>
            <a:endParaRPr lang="en-US" sz="4400" b="1" dirty="0">
              <a:solidFill>
                <a:srgbClr val="008000"/>
              </a:solidFill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187" name="Rectangle 3">
            <a:extLst>
              <a:ext uri="{FF2B5EF4-FFF2-40B4-BE49-F238E27FC236}">
                <a16:creationId xmlns:a16="http://schemas.microsoft.com/office/drawing/2014/main" id="{63925F65-3F88-75D8-F08A-B8CF0B3C465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81000" y="685800"/>
            <a:ext cx="11430000" cy="5410200"/>
          </a:xfrm>
        </p:spPr>
        <p:txBody>
          <a:bodyPr/>
          <a:lstStyle/>
          <a:p>
            <a:pPr marL="711200" indent="-711200">
              <a:spcBef>
                <a:spcPct val="0"/>
              </a:spcBef>
              <a:defRPr/>
            </a:pPr>
            <a:r>
              <a:rPr lang="zh-TW" altLang="en-US" sz="4800" b="1" u="sng" dirty="0">
                <a:solidFill>
                  <a:srgbClr val="99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壹</a:t>
            </a:r>
            <a:r>
              <a:rPr lang="en-US" altLang="zh-TW" sz="4800" b="1" u="sng" dirty="0">
                <a:solidFill>
                  <a:srgbClr val="99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‧ </a:t>
            </a:r>
            <a:r>
              <a:rPr lang="zh-TW" altLang="en-US" sz="5400" b="1" u="sng" dirty="0">
                <a:solidFill>
                  <a:srgbClr val="99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前言</a:t>
            </a:r>
            <a:endParaRPr lang="en-US" altLang="zh-TW" sz="4800" b="1" u="sng" dirty="0">
              <a:solidFill>
                <a:srgbClr val="9900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algn="l">
              <a:spcBef>
                <a:spcPts val="1200"/>
              </a:spcBef>
              <a:defRPr/>
            </a:pPr>
            <a:r>
              <a:rPr lang="zh-TW" altLang="en-US" sz="4400" b="1" dirty="0">
                <a:solidFill>
                  <a:srgbClr val="008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帖撒罗尼迦前书中，使徒保罗乃是以一种如同父母对子女般的口吻来鼓励、劝勉和教导他的属灵儿女们</a:t>
            </a:r>
            <a:r>
              <a:rPr lang="en-US" sz="4400" b="1" dirty="0">
                <a:solidFill>
                  <a:srgbClr val="008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(</a:t>
            </a:r>
            <a:r>
              <a:rPr lang="zh-TW" altLang="en-US" sz="4400" b="1" dirty="0">
                <a:solidFill>
                  <a:srgbClr val="008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帖城教会的弟兄姐妹</a:t>
            </a:r>
            <a:r>
              <a:rPr lang="en-US" sz="4400" b="1" dirty="0">
                <a:solidFill>
                  <a:srgbClr val="008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)</a:t>
            </a:r>
            <a:r>
              <a:rPr lang="zh-TW" altLang="en-US" sz="4400" b="1" dirty="0">
                <a:solidFill>
                  <a:srgbClr val="008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，这书信虽是不长，却启示了许多有关</a:t>
            </a:r>
            <a:r>
              <a:rPr lang="zh-TW" altLang="en-US" sz="4400" b="1" u="sng" dirty="0">
                <a:solidFill>
                  <a:schemeClr val="accent2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耶稣基督再来</a:t>
            </a:r>
            <a:r>
              <a:rPr lang="zh-TW" altLang="en-US" sz="4400" b="1" dirty="0">
                <a:solidFill>
                  <a:srgbClr val="008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的宝贵真理，这对今世的基督徒来说，更有其实际运用的意义和挑战。</a:t>
            </a:r>
            <a:endParaRPr lang="zh-TW" altLang="en-US" sz="4500" b="1" dirty="0">
              <a:solidFill>
                <a:srgbClr val="0080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187" name="Rectangle 3">
            <a:extLst>
              <a:ext uri="{FF2B5EF4-FFF2-40B4-BE49-F238E27FC236}">
                <a16:creationId xmlns:a16="http://schemas.microsoft.com/office/drawing/2014/main" id="{2E4B9E3F-66CB-BE64-F892-0D5A017205E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81000" y="685800"/>
            <a:ext cx="11430000" cy="6477000"/>
          </a:xfrm>
        </p:spPr>
        <p:txBody>
          <a:bodyPr/>
          <a:lstStyle/>
          <a:p>
            <a:pPr>
              <a:defRPr/>
            </a:pPr>
            <a:r>
              <a:rPr lang="zh-TW" altLang="en-US" sz="4800" b="1" u="sng" dirty="0">
                <a:solidFill>
                  <a:srgbClr val="663300"/>
                </a:solidFill>
                <a:ea typeface="文新字海-簡楷" pitchFamily="2" charset="-120"/>
              </a:rPr>
              <a:t>讨论：</a:t>
            </a:r>
            <a:r>
              <a:rPr lang="en-US" sz="4800" b="1" dirty="0">
                <a:solidFill>
                  <a:srgbClr val="663300"/>
                </a:solidFill>
                <a:ea typeface="文新字海-簡楷" pitchFamily="2" charset="-120"/>
              </a:rPr>
              <a:t>    </a:t>
            </a:r>
          </a:p>
          <a:p>
            <a:pPr marL="636588" indent="-636588" algn="l">
              <a:spcBef>
                <a:spcPts val="1800"/>
              </a:spcBef>
              <a:defRPr/>
            </a:pPr>
            <a:r>
              <a:rPr lang="en-US" altLang="zh-TW" sz="4400" b="1" dirty="0">
                <a:solidFill>
                  <a:srgbClr val="663300"/>
                </a:solidFill>
                <a:ea typeface="文新字海-簡楷" pitchFamily="2" charset="-120"/>
              </a:rPr>
              <a:t>3. </a:t>
            </a:r>
            <a:r>
              <a:rPr lang="zh-TW" altLang="en-US" sz="4400" b="1" dirty="0">
                <a:solidFill>
                  <a:srgbClr val="663300"/>
                </a:solidFill>
                <a:ea typeface="文新字海-簡楷" pitchFamily="2" charset="-120"/>
              </a:rPr>
              <a:t>很快阅读本书的</a:t>
            </a:r>
            <a:r>
              <a:rPr lang="en-US" sz="4400" b="1" dirty="0">
                <a:solidFill>
                  <a:srgbClr val="663300"/>
                </a:solidFill>
                <a:ea typeface="文新字海-簡楷" pitchFamily="2" charset="-120"/>
              </a:rPr>
              <a:t>1:10</a:t>
            </a:r>
            <a:r>
              <a:rPr lang="zh-TW" altLang="en-US" sz="4400" b="1" dirty="0">
                <a:solidFill>
                  <a:srgbClr val="663300"/>
                </a:solidFill>
                <a:ea typeface="文新字海-簡楷" pitchFamily="2" charset="-120"/>
              </a:rPr>
              <a:t>，</a:t>
            </a:r>
            <a:r>
              <a:rPr lang="en-US" sz="4400" b="1" dirty="0">
                <a:solidFill>
                  <a:srgbClr val="663300"/>
                </a:solidFill>
                <a:ea typeface="文新字海-簡楷" pitchFamily="2" charset="-120"/>
              </a:rPr>
              <a:t>2:19</a:t>
            </a:r>
            <a:r>
              <a:rPr lang="zh-TW" altLang="en-US" sz="4400" b="1" dirty="0">
                <a:solidFill>
                  <a:srgbClr val="663300"/>
                </a:solidFill>
                <a:ea typeface="文新字海-簡楷" pitchFamily="2" charset="-120"/>
              </a:rPr>
              <a:t>，</a:t>
            </a:r>
            <a:r>
              <a:rPr lang="en-US" sz="4400" b="1" dirty="0">
                <a:solidFill>
                  <a:srgbClr val="663300"/>
                </a:solidFill>
                <a:ea typeface="文新字海-簡楷" pitchFamily="2" charset="-120"/>
              </a:rPr>
              <a:t>3:13</a:t>
            </a:r>
            <a:r>
              <a:rPr lang="zh-TW" altLang="en-US" sz="4400" b="1" dirty="0">
                <a:solidFill>
                  <a:srgbClr val="663300"/>
                </a:solidFill>
                <a:ea typeface="文新字海-簡楷" pitchFamily="2" charset="-120"/>
              </a:rPr>
              <a:t>，</a:t>
            </a:r>
            <a:r>
              <a:rPr lang="en-US" sz="4400" b="1" dirty="0">
                <a:solidFill>
                  <a:srgbClr val="663300"/>
                </a:solidFill>
                <a:ea typeface="文新字海-簡楷" pitchFamily="2" charset="-120"/>
              </a:rPr>
              <a:t>4:16</a:t>
            </a:r>
            <a:r>
              <a:rPr lang="zh-TW" altLang="en-US" sz="4400" b="1" dirty="0">
                <a:solidFill>
                  <a:srgbClr val="663300"/>
                </a:solidFill>
                <a:ea typeface="文新字海-簡楷" pitchFamily="2" charset="-120"/>
              </a:rPr>
              <a:t>和 </a:t>
            </a:r>
            <a:r>
              <a:rPr lang="en-US" sz="4400" b="1" dirty="0">
                <a:solidFill>
                  <a:srgbClr val="663300"/>
                </a:solidFill>
                <a:ea typeface="文新字海-簡楷" pitchFamily="2" charset="-120"/>
              </a:rPr>
              <a:t>5:23</a:t>
            </a:r>
            <a:r>
              <a:rPr lang="zh-TW" altLang="en-US" sz="4400" b="1" dirty="0">
                <a:solidFill>
                  <a:srgbClr val="663300"/>
                </a:solidFill>
                <a:ea typeface="文新字海-簡楷" pitchFamily="2" charset="-120"/>
              </a:rPr>
              <a:t>，您可否推想出此书信的特色？</a:t>
            </a:r>
            <a:endParaRPr lang="en-US" sz="4400" b="1" dirty="0">
              <a:solidFill>
                <a:srgbClr val="663300"/>
              </a:solidFill>
              <a:ea typeface="文新字海-簡楷" pitchFamily="2" charset="-12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>
            <a:extLst>
              <a:ext uri="{FF2B5EF4-FFF2-40B4-BE49-F238E27FC236}">
                <a16:creationId xmlns:a16="http://schemas.microsoft.com/office/drawing/2014/main" id="{65A9C7AB-9728-5743-C22C-9C38B65F7B86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363537" y="685800"/>
            <a:ext cx="11464925" cy="6629400"/>
          </a:xfrm>
        </p:spPr>
        <p:txBody>
          <a:bodyPr/>
          <a:lstStyle/>
          <a:p>
            <a:pPr marL="0" indent="0" algn="ctr">
              <a:buNone/>
            </a:pPr>
            <a:r>
              <a:rPr lang="zh-TW" altLang="en-US" sz="4800" b="1" u="sng" dirty="0">
                <a:solidFill>
                  <a:srgbClr val="99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陆</a:t>
            </a:r>
            <a:r>
              <a:rPr lang="en-US" altLang="zh-TW" sz="4800" b="1" u="sng" dirty="0">
                <a:solidFill>
                  <a:srgbClr val="99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‧ </a:t>
            </a:r>
            <a:r>
              <a:rPr lang="zh-TW" altLang="en-US" sz="4800" b="1" u="sng" dirty="0">
                <a:solidFill>
                  <a:srgbClr val="99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本书结构大纲</a:t>
            </a:r>
            <a:r>
              <a:rPr lang="en-US" altLang="en-US" sz="4800" b="1" u="sng" dirty="0">
                <a:solidFill>
                  <a:srgbClr val="99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 </a:t>
            </a:r>
          </a:p>
        </p:txBody>
      </p:sp>
      <p:pic>
        <p:nvPicPr>
          <p:cNvPr id="22531" name="Picture 4">
            <a:extLst>
              <a:ext uri="{FF2B5EF4-FFF2-40B4-BE49-F238E27FC236}">
                <a16:creationId xmlns:a16="http://schemas.microsoft.com/office/drawing/2014/main" id="{75664948-B6D0-B65E-7907-13048F9B56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0" t="28125" r="2664" b="12500"/>
          <a:stretch>
            <a:fillRect/>
          </a:stretch>
        </p:blipFill>
        <p:spPr bwMode="auto">
          <a:xfrm>
            <a:off x="152401" y="1485900"/>
            <a:ext cx="10626726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>
            <a:extLst>
              <a:ext uri="{FF2B5EF4-FFF2-40B4-BE49-F238E27FC236}">
                <a16:creationId xmlns:a16="http://schemas.microsoft.com/office/drawing/2014/main" id="{28F79B02-F934-03B0-DCB7-75C1E9220C04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381000" y="762000"/>
            <a:ext cx="11430000" cy="6629400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zh-TW" altLang="en-US" sz="4800" b="1" u="sng" dirty="0">
                <a:solidFill>
                  <a:srgbClr val="990000"/>
                </a:solidFill>
                <a:ea typeface="文新字海-簡楷" pitchFamily="2" charset="-120"/>
              </a:rPr>
              <a:t>柒</a:t>
            </a:r>
            <a:r>
              <a:rPr lang="en-US" altLang="zh-TW" sz="4800" b="1" u="sng" dirty="0">
                <a:solidFill>
                  <a:srgbClr val="990000"/>
                </a:solidFill>
                <a:ea typeface="文新字海-簡楷" pitchFamily="2" charset="-120"/>
              </a:rPr>
              <a:t>‧ </a:t>
            </a:r>
            <a:r>
              <a:rPr lang="zh-TW" altLang="en-US" sz="4800" b="1" u="sng" dirty="0">
                <a:solidFill>
                  <a:srgbClr val="990000"/>
                </a:solidFill>
                <a:ea typeface="文新字海-簡楷" pitchFamily="2" charset="-120"/>
              </a:rPr>
              <a:t>作业</a:t>
            </a:r>
            <a:endParaRPr lang="en-US" sz="4800" u="sng" dirty="0">
              <a:solidFill>
                <a:srgbClr val="990000"/>
              </a:solidFill>
              <a:ea typeface="文新字海-簡楷" pitchFamily="2" charset="-120"/>
            </a:endParaRPr>
          </a:p>
          <a:p>
            <a:pPr marL="0" indent="0">
              <a:spcBef>
                <a:spcPts val="1800"/>
              </a:spcBef>
              <a:buNone/>
              <a:defRPr/>
            </a:pPr>
            <a:r>
              <a:rPr lang="zh-TW" altLang="en-US" sz="4800" b="1" dirty="0">
                <a:solidFill>
                  <a:srgbClr val="0033CC"/>
                </a:solidFill>
                <a:ea typeface="文新字海-簡楷" pitchFamily="2" charset="-120"/>
              </a:rPr>
              <a:t>读完帖前第一章二次，并思想从“保罗和帖城教会”的身上可以学习的</a:t>
            </a:r>
            <a:r>
              <a:rPr lang="en-US" sz="4800" b="1" dirty="0">
                <a:solidFill>
                  <a:srgbClr val="0033CC"/>
                </a:solidFill>
                <a:ea typeface="文新字海-簡楷" pitchFamily="2" charset="-120"/>
              </a:rPr>
              <a:t>3</a:t>
            </a:r>
            <a:r>
              <a:rPr lang="zh-TW" altLang="en-US" sz="4800" b="1" dirty="0">
                <a:solidFill>
                  <a:srgbClr val="0033CC"/>
                </a:solidFill>
                <a:ea typeface="文新字海-簡楷" pitchFamily="2" charset="-120"/>
              </a:rPr>
              <a:t>件事情。</a:t>
            </a:r>
            <a:endParaRPr lang="en-US" altLang="zh-TW" sz="4800" b="1" dirty="0">
              <a:solidFill>
                <a:srgbClr val="0033CC"/>
              </a:solidFill>
              <a:latin typeface="Times New Roman" pitchFamily="18" charset="0"/>
              <a:ea typeface="文新字海-簡楷" pitchFamily="2" charset="-12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187" name="Rectangle 3">
            <a:extLst>
              <a:ext uri="{FF2B5EF4-FFF2-40B4-BE49-F238E27FC236}">
                <a16:creationId xmlns:a16="http://schemas.microsoft.com/office/drawing/2014/main" id="{CC2FAA51-4700-566C-C1AF-FC9BE598825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81000" y="685800"/>
            <a:ext cx="11430000" cy="4343400"/>
          </a:xfrm>
        </p:spPr>
        <p:txBody>
          <a:bodyPr/>
          <a:lstStyle/>
          <a:p>
            <a:pPr>
              <a:defRPr/>
            </a:pPr>
            <a:r>
              <a:rPr lang="zh-TW" altLang="en-US" sz="4800" b="1" u="sng" dirty="0">
                <a:solidFill>
                  <a:srgbClr val="663300"/>
                </a:solidFill>
                <a:ea typeface="文新字海-簡楷" pitchFamily="2" charset="-120"/>
              </a:rPr>
              <a:t>讨论：</a:t>
            </a:r>
            <a:r>
              <a:rPr lang="en-US" sz="4800" b="1" dirty="0">
                <a:solidFill>
                  <a:srgbClr val="663300"/>
                </a:solidFill>
                <a:ea typeface="文新字海-簡楷" pitchFamily="2" charset="-120"/>
              </a:rPr>
              <a:t>    </a:t>
            </a:r>
          </a:p>
          <a:p>
            <a:pPr marL="636588" indent="-636588" algn="l">
              <a:spcBef>
                <a:spcPts val="1800"/>
              </a:spcBef>
              <a:defRPr/>
            </a:pPr>
            <a:r>
              <a:rPr lang="en-US" altLang="zh-TW" sz="4800" b="1" dirty="0">
                <a:solidFill>
                  <a:srgbClr val="663300"/>
                </a:solidFill>
                <a:ea typeface="文新字海-簡楷" pitchFamily="2" charset="-120"/>
              </a:rPr>
              <a:t>1. </a:t>
            </a:r>
            <a:r>
              <a:rPr lang="zh-TW" altLang="en-US" sz="4800" b="1" dirty="0">
                <a:solidFill>
                  <a:srgbClr val="663300"/>
                </a:solidFill>
                <a:ea typeface="文新字海-簡楷" pitchFamily="2" charset="-120"/>
              </a:rPr>
              <a:t>对于“耶稣基督再来”的真理，您的了解有多少？若是有困惑之处，又是在何处呢？</a:t>
            </a:r>
            <a:endParaRPr lang="en-US" sz="4800" b="1" dirty="0">
              <a:solidFill>
                <a:srgbClr val="663300"/>
              </a:solidFill>
              <a:ea typeface="文新字海-簡楷" pitchFamily="2" charset="-12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187" name="Rectangle 3">
            <a:extLst>
              <a:ext uri="{FF2B5EF4-FFF2-40B4-BE49-F238E27FC236}">
                <a16:creationId xmlns:a16="http://schemas.microsoft.com/office/drawing/2014/main" id="{66C1D506-C43B-5D3F-C0E8-0131BCC9B3A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81000" y="685800"/>
            <a:ext cx="11430000" cy="6477000"/>
          </a:xfrm>
        </p:spPr>
        <p:txBody>
          <a:bodyPr/>
          <a:lstStyle/>
          <a:p>
            <a:pPr>
              <a:defRPr/>
            </a:pPr>
            <a:r>
              <a:rPr lang="zh-TW" altLang="en-US" sz="4800" b="1" u="sng" dirty="0">
                <a:solidFill>
                  <a:srgbClr val="663300"/>
                </a:solidFill>
                <a:ea typeface="文新字海-簡楷" pitchFamily="2" charset="-120"/>
              </a:rPr>
              <a:t>讨论：</a:t>
            </a:r>
            <a:r>
              <a:rPr lang="en-US" sz="4800" b="1" u="sng" dirty="0">
                <a:solidFill>
                  <a:srgbClr val="663300"/>
                </a:solidFill>
                <a:ea typeface="文新字海-簡楷" pitchFamily="2" charset="-120"/>
              </a:rPr>
              <a:t>    </a:t>
            </a:r>
          </a:p>
          <a:p>
            <a:pPr marL="571500" indent="-571500" algn="l">
              <a:spcBef>
                <a:spcPts val="1800"/>
              </a:spcBef>
              <a:defRPr/>
            </a:pPr>
            <a:r>
              <a:rPr lang="en-US" altLang="zh-TW" sz="4800" b="1" dirty="0">
                <a:solidFill>
                  <a:srgbClr val="663300"/>
                </a:solidFill>
                <a:ea typeface="文新字海-簡楷" pitchFamily="2" charset="-120"/>
              </a:rPr>
              <a:t>2. </a:t>
            </a:r>
            <a:r>
              <a:rPr lang="zh-TW" altLang="en-US" sz="4800" b="1" dirty="0">
                <a:solidFill>
                  <a:srgbClr val="663300"/>
                </a:solidFill>
                <a:ea typeface="文新字海-簡楷" pitchFamily="2" charset="-120"/>
              </a:rPr>
              <a:t>“耶稣基督再来”的真理，对于您的信仰、生活有何影响？若挪去这项教导，有何问题？</a:t>
            </a:r>
            <a:endParaRPr lang="zh-TW" altLang="en-US" sz="4800" b="1" dirty="0">
              <a:solidFill>
                <a:srgbClr val="663300"/>
              </a:solidFill>
              <a:latin typeface="Times New Roman" pitchFamily="18" charset="0"/>
              <a:ea typeface="文新字海-簡楷" pitchFamily="2" charset="-12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>
            <a:extLst>
              <a:ext uri="{FF2B5EF4-FFF2-40B4-BE49-F238E27FC236}">
                <a16:creationId xmlns:a16="http://schemas.microsoft.com/office/drawing/2014/main" id="{06211567-8825-D5F7-F3DF-8C68B4F0E86C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381000" y="685800"/>
            <a:ext cx="11430000" cy="6477000"/>
          </a:xfrm>
        </p:spPr>
        <p:txBody>
          <a:bodyPr/>
          <a:lstStyle/>
          <a:p>
            <a:pPr marL="812800" indent="-812800" algn="ctr">
              <a:spcBef>
                <a:spcPct val="0"/>
              </a:spcBef>
              <a:buNone/>
            </a:pPr>
            <a:r>
              <a:rPr lang="zh-TW" altLang="en-US" sz="4800" b="1" u="sng" dirty="0">
                <a:solidFill>
                  <a:srgbClr val="99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贰</a:t>
            </a:r>
            <a:r>
              <a:rPr lang="en-US" altLang="zh-TW" sz="4800" b="1" u="sng" dirty="0">
                <a:solidFill>
                  <a:srgbClr val="99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‧ </a:t>
            </a:r>
            <a:r>
              <a:rPr lang="zh-TW" altLang="en-US" sz="4800" b="1" u="sng" dirty="0">
                <a:solidFill>
                  <a:srgbClr val="99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本书在圣经中的地位</a:t>
            </a:r>
            <a:endParaRPr lang="en-US" altLang="zh-TW" sz="4800" b="1" u="sng" dirty="0">
              <a:solidFill>
                <a:srgbClr val="9900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812800" indent="-812800">
              <a:spcBef>
                <a:spcPts val="1800"/>
              </a:spcBef>
              <a:buNone/>
            </a:pPr>
            <a:r>
              <a:rPr lang="en-US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1.	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新约圣经共计</a:t>
            </a:r>
            <a:r>
              <a:rPr lang="en-US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27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卷书，大致上可以分为三大类，其组成犹如拱门一般：</a:t>
            </a:r>
            <a:endParaRPr lang="en-US" altLang="en-US" sz="4400" b="1" dirty="0">
              <a:solidFill>
                <a:srgbClr val="008000"/>
              </a:solidFill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812800" indent="-812800">
              <a:lnSpc>
                <a:spcPct val="90000"/>
              </a:lnSpc>
              <a:spcBef>
                <a:spcPct val="0"/>
              </a:spcBef>
              <a:buNone/>
            </a:pPr>
            <a:endParaRPr lang="zh-TW" altLang="en-US" sz="4500" dirty="0">
              <a:solidFill>
                <a:srgbClr val="008000"/>
              </a:solidFill>
              <a:latin typeface="Times New Roman" panose="02020603050405020304" pitchFamily="18" charset="0"/>
              <a:ea typeface="文新字海-簡楷" pitchFamily="2" charset="-12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91890DFF-BD7A-E54D-D50F-2A24CB48CEF5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2286000" y="0"/>
            <a:ext cx="7772400" cy="762000"/>
          </a:xfrm>
        </p:spPr>
        <p:txBody>
          <a:bodyPr/>
          <a:lstStyle/>
          <a:p>
            <a:pPr eaLnBrk="1" hangingPunct="1"/>
            <a:endParaRPr lang="en-US" altLang="zh-TW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AE63889-D641-BB87-F0D6-ABDBD6FA5B9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7172" name="Object 2">
            <a:extLst>
              <a:ext uri="{FF2B5EF4-FFF2-40B4-BE49-F238E27FC236}">
                <a16:creationId xmlns:a16="http://schemas.microsoft.com/office/drawing/2014/main" id="{281BD539-B544-C602-EEA6-EE9EDAB7245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90800" y="0"/>
          <a:ext cx="70104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5508000" imgH="7128000" progId="AcroExch.Document.7">
                  <p:embed/>
                </p:oleObj>
              </mc:Choice>
              <mc:Fallback>
                <p:oleObj name="Acrobat Document" r:id="rId2" imgW="5508000" imgH="7128000" progId="AcroExch.Document.7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0"/>
                        <a:ext cx="7010400" cy="68580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>
            <a:extLst>
              <a:ext uri="{FF2B5EF4-FFF2-40B4-BE49-F238E27FC236}">
                <a16:creationId xmlns:a16="http://schemas.microsoft.com/office/drawing/2014/main" id="{CAC8F403-CDB1-788F-86A1-911B742179EB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381000" y="685800"/>
            <a:ext cx="11430000" cy="6477000"/>
          </a:xfrm>
        </p:spPr>
        <p:txBody>
          <a:bodyPr/>
          <a:lstStyle/>
          <a:p>
            <a:pPr marL="522288" indent="-522288">
              <a:spcBef>
                <a:spcPts val="600"/>
              </a:spcBef>
              <a:buNone/>
            </a:pPr>
            <a:r>
              <a:rPr lang="en-US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2.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“帖前”属于保罗教会书信，与“帖后”形成一组书信，在保罗教会书信的</a:t>
            </a:r>
            <a:r>
              <a:rPr lang="en-US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9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卷书中，可以依其内容慨略分为三组，极易于记忆：</a:t>
            </a:r>
            <a:endParaRPr lang="en-US" altLang="en-US" sz="4400" b="1" dirty="0">
              <a:solidFill>
                <a:srgbClr val="008000"/>
              </a:solidFill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>
            <a:extLst>
              <a:ext uri="{FF2B5EF4-FFF2-40B4-BE49-F238E27FC236}">
                <a16:creationId xmlns:a16="http://schemas.microsoft.com/office/drawing/2014/main" id="{BA79CC2B-1D04-5745-500D-008654B4A74C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381000" y="685800"/>
            <a:ext cx="11430000" cy="6477000"/>
          </a:xfrm>
        </p:spPr>
        <p:txBody>
          <a:bodyPr/>
          <a:lstStyle/>
          <a:p>
            <a:pPr marL="1093788" indent="-1093788">
              <a:spcBef>
                <a:spcPts val="600"/>
              </a:spcBef>
              <a:buNone/>
            </a:pPr>
            <a:r>
              <a:rPr lang="en-US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一</a:t>
            </a:r>
            <a:r>
              <a:rPr lang="en-US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) </a:t>
            </a:r>
            <a:r>
              <a:rPr lang="zh-TW" altLang="en-US" sz="4400" b="1" u="sng" dirty="0">
                <a:solidFill>
                  <a:srgbClr val="990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信心</a:t>
            </a:r>
            <a:r>
              <a:rPr lang="zh-CN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包括罗马，哥林多前，哥林多后，加拉太，着重在基督与十字架，圣徒的称义。</a:t>
            </a:r>
            <a:endParaRPr lang="en-US" altLang="en-US" sz="4400" b="1" dirty="0">
              <a:solidFill>
                <a:srgbClr val="008000"/>
              </a:solidFill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1093788" indent="-1093788">
              <a:spcBef>
                <a:spcPts val="600"/>
              </a:spcBef>
              <a:buNone/>
            </a:pPr>
            <a:r>
              <a:rPr lang="en-US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二</a:t>
            </a:r>
            <a:r>
              <a:rPr lang="en-US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) </a:t>
            </a:r>
            <a:r>
              <a:rPr lang="zh-TW" altLang="en-US" sz="4400" b="1" u="sng" dirty="0">
                <a:solidFill>
                  <a:srgbClr val="990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爱心</a:t>
            </a:r>
            <a:r>
              <a:rPr lang="zh-CN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包括以弗所，腓立比，歌罗西，着重在基督与教会，圣徒的成圣。</a:t>
            </a:r>
            <a:endParaRPr lang="en-US" altLang="en-US" sz="4400" b="1" dirty="0">
              <a:solidFill>
                <a:srgbClr val="008000"/>
              </a:solidFill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1093788" indent="-1093788">
              <a:spcBef>
                <a:spcPts val="600"/>
              </a:spcBef>
              <a:buNone/>
            </a:pPr>
            <a:r>
              <a:rPr lang="en-US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三</a:t>
            </a:r>
            <a:r>
              <a:rPr lang="en-US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) </a:t>
            </a:r>
            <a:r>
              <a:rPr lang="zh-TW" altLang="en-US" sz="4400" b="1" u="sng" dirty="0">
                <a:solidFill>
                  <a:srgbClr val="990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盼望</a:t>
            </a:r>
            <a:r>
              <a:rPr lang="zh-CN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包括帖前，帖后，着重在基督的再来，圣徒的得荣耀。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>
            <a:extLst>
              <a:ext uri="{FF2B5EF4-FFF2-40B4-BE49-F238E27FC236}">
                <a16:creationId xmlns:a16="http://schemas.microsoft.com/office/drawing/2014/main" id="{56AA4B12-D926-5941-B09D-D355A55FF068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381000" y="685800"/>
            <a:ext cx="11430000" cy="6477000"/>
          </a:xfrm>
        </p:spPr>
        <p:txBody>
          <a:bodyPr/>
          <a:lstStyle/>
          <a:p>
            <a:pPr marL="571500" indent="-571500">
              <a:buNone/>
            </a:pPr>
            <a:r>
              <a:rPr lang="en-US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3. 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非常有趣的是将保罗教会书信与一般教会书信对照，前后次序的呼应，十分井然有序，帖前和帖后与犹大和启示录，都充满了</a:t>
            </a:r>
            <a:r>
              <a:rPr lang="zh-TW" altLang="en-US" sz="4400" b="1" u="sng" dirty="0">
                <a:solidFill>
                  <a:schemeClr val="accent2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末后事情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的启示，所以有人将帖前、帖后归为“</a:t>
            </a:r>
            <a:r>
              <a:rPr lang="zh-TW" altLang="en-US" sz="4400" b="1" u="sng" dirty="0">
                <a:solidFill>
                  <a:schemeClr val="accent2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启示书信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”您也可以将其余的保罗教会书信与一般教会书信对照，其中的次序十分奇妙。</a:t>
            </a:r>
            <a:endParaRPr lang="en-US" altLang="en-US" sz="4400" b="1" dirty="0">
              <a:solidFill>
                <a:srgbClr val="008000"/>
              </a:solidFill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21684</TotalTime>
  <Words>1146</Words>
  <Application>Microsoft Office PowerPoint</Application>
  <PresentationFormat>Widescreen</PresentationFormat>
  <Paragraphs>36</Paragraphs>
  <Slides>22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新細明體</vt:lpstr>
      <vt:lpstr>Calibri</vt:lpstr>
      <vt:lpstr>文鼎顏楷</vt:lpstr>
      <vt:lpstr>文新字海-簡楷</vt:lpstr>
      <vt:lpstr>Times New Roman</vt:lpstr>
      <vt:lpstr>文鼎細標準楷體</vt:lpstr>
      <vt:lpstr>Default Design</vt:lpstr>
      <vt:lpstr>Acrobat Document</vt:lpstr>
      <vt:lpstr>帖撒罗尼迦前后书   第一课  导论  帖撒罗尼迦前书简介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GPCCC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創世記課程計劃</dc:title>
  <dc:creator>K F Yang</dc:creator>
  <cp:lastModifiedBy>Kuang-Fu</cp:lastModifiedBy>
  <cp:revision>1020</cp:revision>
  <dcterms:created xsi:type="dcterms:W3CDTF">2008-12-04T21:22:28Z</dcterms:created>
  <dcterms:modified xsi:type="dcterms:W3CDTF">2025-02-26T00:48:33Z</dcterms:modified>
</cp:coreProperties>
</file>