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0" r:id="rId2"/>
    <p:sldId id="708" r:id="rId3"/>
    <p:sldId id="1076" r:id="rId4"/>
    <p:sldId id="1062" r:id="rId5"/>
    <p:sldId id="1117" r:id="rId6"/>
    <p:sldId id="1118" r:id="rId7"/>
    <p:sldId id="1119" r:id="rId8"/>
    <p:sldId id="1120" r:id="rId9"/>
    <p:sldId id="1121" r:id="rId10"/>
    <p:sldId id="1122" r:id="rId11"/>
    <p:sldId id="1123" r:id="rId12"/>
    <p:sldId id="1124" r:id="rId13"/>
    <p:sldId id="1103" r:id="rId14"/>
    <p:sldId id="1125" r:id="rId15"/>
    <p:sldId id="1126" r:id="rId16"/>
    <p:sldId id="1127" r:id="rId17"/>
    <p:sldId id="1128" r:id="rId18"/>
    <p:sldId id="1129" r:id="rId19"/>
    <p:sldId id="1130" r:id="rId20"/>
    <p:sldId id="1104" r:id="rId21"/>
    <p:sldId id="1131" r:id="rId22"/>
    <p:sldId id="1132" r:id="rId23"/>
    <p:sldId id="1133" r:id="rId24"/>
    <p:sldId id="1134" r:id="rId25"/>
    <p:sldId id="1115" r:id="rId26"/>
    <p:sldId id="1111" r:id="rId27"/>
    <p:sldId id="1100" r:id="rId28"/>
  </p:sldIdLst>
  <p:sldSz cx="12192000" cy="6858000"/>
  <p:notesSz cx="6950075" cy="92360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0000"/>
    <a:srgbClr val="008000"/>
    <a:srgbClr val="663300"/>
    <a:srgbClr val="CC0066"/>
    <a:srgbClr val="6600FF"/>
    <a:srgbClr val="33CC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71" autoAdjust="0"/>
    <p:restoredTop sz="94317" autoAdjust="0"/>
  </p:normalViewPr>
  <p:slideViewPr>
    <p:cSldViewPr showGuides="1">
      <p:cViewPr varScale="1">
        <p:scale>
          <a:sx n="99" d="100"/>
          <a:sy n="99" d="100"/>
        </p:scale>
        <p:origin x="72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>
            <a:extLst>
              <a:ext uri="{FF2B5EF4-FFF2-40B4-BE49-F238E27FC236}">
                <a16:creationId xmlns:a16="http://schemas.microsoft.com/office/drawing/2014/main" id="{099105DD-C88C-5E78-BA88-8A1236267C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5" name="Rectangle 3">
            <a:extLst>
              <a:ext uri="{FF2B5EF4-FFF2-40B4-BE49-F238E27FC236}">
                <a16:creationId xmlns:a16="http://schemas.microsoft.com/office/drawing/2014/main" id="{E846D80D-B12C-D48E-62B9-F5257FF95B5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6" name="Rectangle 4">
            <a:extLst>
              <a:ext uri="{FF2B5EF4-FFF2-40B4-BE49-F238E27FC236}">
                <a16:creationId xmlns:a16="http://schemas.microsoft.com/office/drawing/2014/main" id="{F27B9BC1-2E7D-28BB-F867-B35C4279EB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9717" name="Rectangle 5">
            <a:extLst>
              <a:ext uri="{FF2B5EF4-FFF2-40B4-BE49-F238E27FC236}">
                <a16:creationId xmlns:a16="http://schemas.microsoft.com/office/drawing/2014/main" id="{9D1C9F35-C44E-BE93-F2DC-FB8BB0BB82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938FB9E-3EDF-40E6-BEFA-7D1A61C5745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07318D-6D9A-5B3B-C995-ED41572211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4C1520-949D-F0FA-35D8-462D120F787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BE860562-37A3-4DEF-A641-0392EF5C3D0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5D867F-6805-FEB6-A742-60D4A072AB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A7E29AC-2077-D61F-F1F2-7AD7715A5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50AAD-0554-8846-7E5E-7B580FB1FC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EFB77-4702-122D-0DE7-56176CCC5F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828B6A-EBAC-4674-8E9C-F65A4BE9EE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9E3AFD-BF93-096E-6E0A-649A6A4128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F4C55A-7D5B-C58F-D2EA-4656D0005F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EDB181-A8E8-017A-F374-7539B1B855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15726C-A7ED-4B7F-8102-B828CA63286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485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0AA78-A3A3-5998-E06C-6E56B2F326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0E0A0A-2F26-9D34-36C0-A0F6977446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7B1FE-7E1B-C27B-1C95-AEAD10D4A9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75A22-B2AE-495C-B5A9-382F11C730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667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D9FB0D-16CE-BB3E-C0F7-3516B9692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E954BC-2821-B2E3-C093-A33A334B40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57B874-8347-31DC-30EE-5DF961AB8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320ED-D810-4E07-97E9-C3C9DD8E7E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513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BB7917-6E6A-9DF6-24C6-5F500D3E9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8E4E21-EB83-CABC-3FE1-28607DAAC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F01A96-B313-D463-69CD-1FA8790923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EB2D7-DFB8-4B1E-B45A-FBA385FAEF5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37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255F3F-631E-B519-D3A4-95E95E4695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50AFCE-15B9-0E39-5FF7-4816D7D832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606393-E220-D081-C533-B5C9AC70F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9AA858-2C60-43A4-BD93-D03BC4429D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017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4CD174-1E87-8CA6-F028-16274A25CA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F451B9-68B2-71F3-210D-FE73330A5F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4952D9-BC19-7FD5-9D7F-91A35521F9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A4118-2877-4273-BB63-8FD77EB2D3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566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C1FC350-FCA9-5ADC-EA73-8A5DEE0726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FADA01E-27E8-9F0A-D728-7464D10574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6BBA86-9138-9B92-7B66-3E1122CAA8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DDA8-F3F1-4B63-96C9-AFD5B051C1A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39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2234F4-B222-A7DC-9A8D-813CD089E0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C387852-9890-B7A7-B12C-A01FFD3D61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4DF1436-3A6A-0EF9-742E-38F5990951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7D7F0C-7051-4519-BE8C-FF1242B671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2867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C988D15-3346-E90D-0643-2FB04C5695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B1B9DE6-A7DB-1B32-3DBD-620517AF53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20D966D-C425-F39D-7E62-3905161BD2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E22C6-5A32-4116-9FB7-7A45D4A1677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675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099D9B-3495-D312-1AE9-1527D4893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668AC6-A0D3-7755-C680-CF5B43E2BB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4C31A2-8060-E134-87C2-7F2BB6EE61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14338-5971-4E5E-892D-D63508DB8F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107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FD4CC1-BEBF-1F8B-2FD9-B50A835C56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1590D5-D717-CAD8-8CB7-F7596E287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8C900-2FDD-C503-F7DC-BBA7DC41DE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63BB3-6351-4906-AE20-4602F5557EA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31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D08488-EAF9-8859-8907-6857C70B8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A9DCFF1-0629-99C3-C5D5-F5692A0E6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28F6B9-D35F-67EA-704A-7B9C0453FF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871B69B-B444-D508-1D5D-3A8FEE17DF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569660-A207-BA3D-CC90-B5FF6692C06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00FAB68-89F3-4FF9-AC1C-610D2AA1B1C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7D22CE6-23FD-4347-BBCC-E106D3F58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743200"/>
            <a:ext cx="9144000" cy="1524000"/>
          </a:xfrm>
        </p:spPr>
        <p:txBody>
          <a:bodyPr/>
          <a:lstStyle/>
          <a:p>
            <a:pPr eaLnBrk="1" hangingPunct="1"/>
            <a:r>
              <a:rPr lang="zh-TW" altLang="en-US" sz="55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帖撒罗尼迦前后书</a:t>
            </a:r>
            <a:r>
              <a:rPr lang="zh-TW" altLang="en-US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br>
              <a:rPr lang="zh-CN" altLang="en-US" sz="5000" b="1" dirty="0">
                <a:solidFill>
                  <a:srgbClr val="CC33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TW" sz="45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第二课</a:t>
            </a:r>
            <a: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</a:t>
            </a:r>
            <a:br>
              <a:rPr lang="en-US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TW" altLang="en-US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为帖撒罗尼迦教会感谢神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(1:1-10)</a:t>
            </a:r>
            <a:br>
              <a:rPr lang="en-US" altLang="zh-TW" sz="48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</a:br>
            <a:endParaRPr lang="en-US" altLang="zh-TW" sz="48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4F9868AB-EAAC-D30B-8570-039798CF1FB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236621"/>
            <a:ext cx="11430000" cy="6629400"/>
          </a:xfrm>
        </p:spPr>
        <p:txBody>
          <a:bodyPr/>
          <a:lstStyle/>
          <a:p>
            <a:pPr marL="3657600" indent="-3657600">
              <a:lnSpc>
                <a:spcPts val="4800"/>
              </a:lnSpc>
              <a:spcBef>
                <a:spcPts val="0"/>
              </a:spcBef>
              <a:buNone/>
              <a:tabLst>
                <a:tab pos="1485900" algn="l"/>
              </a:tabLst>
            </a:pPr>
            <a:r>
              <a:rPr lang="zh-TW" altLang="en-US" sz="4500" b="1" dirty="0">
                <a:solidFill>
                  <a:srgbClr val="0033CC"/>
                </a:solidFill>
                <a:ea typeface="文新字海-簡楷" pitchFamily="2" charset="-120"/>
              </a:rPr>
              <a:t> 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信心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→工夫→信心带来行为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雅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2:22)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，使人生发仁爱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加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5:6)</a:t>
            </a:r>
          </a:p>
          <a:p>
            <a:pPr marL="3717925" indent="-3717925">
              <a:lnSpc>
                <a:spcPts val="4800"/>
              </a:lnSpc>
              <a:spcBef>
                <a:spcPts val="0"/>
              </a:spcBef>
              <a:buNone/>
              <a:tabLst>
                <a:tab pos="1485900" algn="l"/>
              </a:tabLst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←归向神，离弃偶像</a:t>
            </a:r>
            <a:r>
              <a:rPr lang="zh-CN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过去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的事，</a:t>
            </a:r>
            <a:endParaRPr lang="en-US" altLang="en-US" sz="4400" b="1" dirty="0">
              <a:solidFill>
                <a:srgbClr val="0033CC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3657600" indent="-3657600">
              <a:lnSpc>
                <a:spcPts val="4800"/>
              </a:lnSpc>
              <a:spcBef>
                <a:spcPts val="2400"/>
              </a:spcBef>
              <a:buNone/>
              <a:tabLst>
                <a:tab pos="1485900" algn="l"/>
              </a:tabLst>
            </a:pP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爱心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→劳苦→爱主必遵行主道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约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14: 23)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，服事弟兄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太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25:40)</a:t>
            </a:r>
          </a:p>
          <a:p>
            <a:pPr marL="3717925" indent="-3717925">
              <a:lnSpc>
                <a:spcPts val="4800"/>
              </a:lnSpc>
              <a:spcBef>
                <a:spcPts val="0"/>
              </a:spcBef>
              <a:buNone/>
              <a:tabLst>
                <a:tab pos="1485900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←服事又真又活的神</a:t>
            </a:r>
            <a:r>
              <a:rPr lang="zh-CN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现在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的事，</a:t>
            </a:r>
            <a:endParaRPr lang="en-US" altLang="en-US" sz="4400" b="1" dirty="0">
              <a:solidFill>
                <a:srgbClr val="0033CC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3657600" indent="-3657600">
              <a:lnSpc>
                <a:spcPts val="4800"/>
              </a:lnSpc>
              <a:spcBef>
                <a:spcPts val="2400"/>
              </a:spcBef>
              <a:buNone/>
              <a:tabLst>
                <a:tab pos="1485900" algn="l"/>
              </a:tabLst>
            </a:pP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盼望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→忍耐→盼望就必忍耐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罗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8:25)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，盼望在于神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彼前</a:t>
            </a:r>
            <a:r>
              <a:rPr lang="en-US" altLang="en-US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1:21)</a:t>
            </a:r>
          </a:p>
          <a:p>
            <a:pPr marL="3717925" indent="-3717925">
              <a:lnSpc>
                <a:spcPts val="4800"/>
              </a:lnSpc>
              <a:spcBef>
                <a:spcPts val="0"/>
              </a:spcBef>
              <a:buNone/>
              <a:tabLst>
                <a:tab pos="1485900" algn="l"/>
              </a:tabLst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←等候耶稣来临</a:t>
            </a:r>
            <a:r>
              <a:rPr lang="zh-CN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将来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FB65D14B-D4BF-1C46-7148-81098F62DB1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17525" indent="-5175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</a:rPr>
              <a:t>7.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“在神我们的父面前”，在文法上似乎是用来形容“工夫，劳苦，忍耐”</a:t>
            </a:r>
            <a:r>
              <a:rPr lang="zh-CN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若是如此，则再次肯定信徒们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为主的名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所摆上的一切事奉，这些事在父神眼中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完全蒙记念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，也都不是徒劳的</a:t>
            </a:r>
            <a:r>
              <a:rPr lang="en-US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林前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  <a:cs typeface="Times New Roman" panose="02020603050405020304" pitchFamily="18" charset="0"/>
              </a:rPr>
              <a:t>15:58</a:t>
            </a:r>
            <a:r>
              <a:rPr lang="en-US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18D8874-E948-2AAC-B17D-A6AE49EB4C8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68325" indent="-568325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信徒乃是在创世以前就被“拣选”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弗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1:4)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，这是以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神的角度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来看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预定论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，因神并不受时间的约束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但是圣经也明白教导，“因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人心的刚硬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而弃绝真道”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13:46)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的事实，所以也是人的罪拒绝福音。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2D1BBC73-D009-90B7-4BB5-1C8D600DE2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>
              <a:defRPr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sz="45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36588" indent="-636588" algn="l">
              <a:spcBef>
                <a:spcPts val="1800"/>
              </a:spcBef>
              <a:defRPr/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1.  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从第二</a:t>
            </a:r>
            <a:r>
              <a:rPr lang="en-US" sz="4400" b="1" dirty="0">
                <a:solidFill>
                  <a:srgbClr val="663300"/>
                </a:solidFill>
                <a:ea typeface="文新字海-簡楷" pitchFamily="2" charset="-120"/>
              </a:rPr>
              <a:t>~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四节中保罗在神面前提及帖城教会的榜样中，试分享我们应如何与其他肢体，甚至普世的基督徒，建立一个属灵的关系？</a:t>
            </a:r>
            <a:endParaRPr lang="en-US" sz="4400" b="1" dirty="0">
              <a:solidFill>
                <a:srgbClr val="663300"/>
              </a:solidFill>
              <a:ea typeface="文新字海-簡楷" pitchFamily="2" charset="-120"/>
            </a:endParaRPr>
          </a:p>
          <a:p>
            <a:pPr marL="636588" indent="-636588" algn="l">
              <a:defRPr/>
            </a:pPr>
            <a:endParaRPr lang="en-US" sz="4500" b="1" dirty="0">
              <a:solidFill>
                <a:srgbClr val="6633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C7F09750-70F8-58F1-C549-45090877582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685800" indent="-685800">
              <a:buNone/>
              <a:defRPr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9.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保罗“知道”帖城教会弟兄姐妹是被神“所爱”，“所拣选”，是因为二个原因： 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885950" indent="-1203325">
              <a:spcBef>
                <a:spcPts val="1800"/>
              </a:spcBef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接受福音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1885950" indent="-1203325">
              <a:spcBef>
                <a:spcPts val="1800"/>
              </a:spcBef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生命改变</a:t>
            </a:r>
            <a:r>
              <a:rPr lang="en-US" sz="4400" b="1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6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；这些也是一个得救的人的印记。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517525" indent="-517525">
              <a:buNone/>
              <a:defRPr/>
            </a:pPr>
            <a:endParaRPr lang="zh-TW" altLang="en-US" sz="4500" b="1" dirty="0">
              <a:solidFill>
                <a:srgbClr val="008000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DBF3779F-D198-9BAA-74F4-E3CD5703A8F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福音的改变人心，并不是单靠  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言语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人的智慧，表达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，更是靠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权能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神的能力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感动工作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、和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信心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内心的交托信靠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。在这里我们看不到“神迹，奇事”，而是内里“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圣灵感化的工作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参约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16:8~11)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，是透过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神的话语</a:t>
            </a:r>
            <a:r>
              <a:rPr lang="en-US" altLang="en-US" sz="4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改变人心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23:29)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907465EA-2D01-2FD4-BAFA-16C7DEBB4BA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41363" indent="-74136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在第五节，我们也看到“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生活见证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”的重要，“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生命的信息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”若没有“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生命的见证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”人们如何能信？“正如”二字就是保罗在人的面前无愧良心的明证，这个教导在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2:1~12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节表露无遗。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EB5E6EA9-849A-D70E-EC81-54F86126812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762000"/>
            <a:ext cx="11430000" cy="6629400"/>
          </a:xfrm>
        </p:spPr>
        <p:txBody>
          <a:bodyPr/>
          <a:lstStyle/>
          <a:p>
            <a:pPr marL="741363" indent="-74136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帖城教会弟兄姐妹效法了保罗也效法了主，这个途径是真实的，通常一个初信者会先以某个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属灵长辈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Model(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模样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但是在逐渐成熟之后，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就可以体会到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主耶稣基督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才是那完美者，值得以一生的工夫来追随。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D01B00BE-B8EC-EFD0-12F7-86C6DB018FF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41363" indent="-741363" algn="ctr">
              <a:spcBef>
                <a:spcPts val="24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13.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他们的效法，主要在二处上显出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欢喜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忍耐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试炼，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	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竭力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传扬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福音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4FDEEA96-B39A-E8B3-E54F-BFD2D37013B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lnSpc>
                <a:spcPts val="5000"/>
              </a:lnSpc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14.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他们蒙受了大难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徒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17:5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，帖前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2:14)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，然而仍然满有喜乐，因为喜乐乃是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圣灵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所赐，不在乎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环境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，乃在乎信徒与神的关系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雅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1:2~4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，彼前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1:5~6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，罗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5:3~5)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，但是我们不是要 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追求苦难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，乃是要能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面对苦难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，因为深知这一切事都是神所默许，必有其美好旨意，而且他必赐下足够恩典 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12:9)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，必为我们开一条出路 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altLang="en-US" sz="40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10:13)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927F93C9-54BF-955C-849A-2BD72BEA86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 marL="711200" indent="-711200">
              <a:spcBef>
                <a:spcPct val="0"/>
              </a:spcBef>
              <a:defRPr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壹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前言</a:t>
            </a:r>
            <a:endParaRPr lang="en-US" altLang="zh-TW" sz="4800" b="1" u="sng" dirty="0">
              <a:solidFill>
                <a:srgbClr val="990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ts val="1800"/>
              </a:spcBef>
              <a:defRPr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保罗在问安之后，即用了一段不短的篇幅来感谢神，因为神在帖撒罗尼加教会中动了奇妙的善工，信徒们不只在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生命上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有美好的改变，而且将福音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向外来广传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，成为众教会的榜样。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algn="l">
              <a:spcBef>
                <a:spcPct val="0"/>
              </a:spcBef>
              <a:defRPr/>
            </a:pPr>
            <a:endParaRPr lang="zh-TW" altLang="en-US" sz="4500" b="1" dirty="0">
              <a:solidFill>
                <a:srgbClr val="008000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53CE5A54-DF14-E5EC-40F1-A11EBD89FA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>
              <a:defRPr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571500" indent="-571500" algn="l">
              <a:spcBef>
                <a:spcPts val="1800"/>
              </a:spcBef>
              <a:defRPr/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2. 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从第五节中，我们可以学习什么有关传福音的功课？试分享我们向亲友传福音与初识的人传福音的不同感受。</a:t>
            </a:r>
            <a:endParaRPr lang="zh-TW" altLang="en-US" sz="4400" b="1" dirty="0">
              <a:solidFill>
                <a:srgbClr val="663300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469657E8-0A9E-9278-580E-D5F620844D9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帖城教会是唯一被称为作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榜样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的教会，因为他们不只在忍耐中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坚忍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，在逼迫中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传福音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，而且是在极穷中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能施予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8:2) 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98513" indent="0">
              <a:buNone/>
            </a:pP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钱财的处理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是信仰实践的外证，帖城教会能成为别人的榜样，实在值得我们效法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路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12:34)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750888" indent="-750888">
              <a:lnSpc>
                <a:spcPts val="5000"/>
              </a:lnSpc>
              <a:buNone/>
            </a:pPr>
            <a:endParaRPr lang="en-US" altLang="en-US" sz="4500" b="1" dirty="0">
              <a:solidFill>
                <a:srgbClr val="0080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288BD57C-AD91-455D-80CB-B91BF8A2B41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16.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若将第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9~10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节参考比较第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节，这二节内容中可知帖城教会乃是以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外邦人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为主的教会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离弃偶像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CC7CD9DF-F56A-8163-D66F-EB20FAC8EBE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  <a:defRPr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17.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耶稣基督的从天降临有二方面的启示，详细讨论将在</a:t>
            </a: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4:13~18)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798513">
              <a:spcBef>
                <a:spcPts val="3000"/>
              </a:spcBef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教会被提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林前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15:52,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帖前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4:16-17)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 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798513">
              <a:spcBef>
                <a:spcPts val="3000"/>
              </a:spcBef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建立千禧年国度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启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19:11-12,20:4-6)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652A7CBD-E3B1-A847-8B4C-9BD85749A86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98513" indent="-798513">
              <a:buNone/>
              <a:defRPr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18.	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主耶稣将救我们脱离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将来的忿怒</a:t>
            </a:r>
            <a:r>
              <a:rPr lang="zh-TW" altLang="en-US" sz="4400" b="1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启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3:10)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 此处的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忿怒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虽可是涵盖一般性的神的忿怒，但是末世要来的神的忿怒仍是此处经文的重点，一般性的神的忿怒可包括： 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2743200"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个别性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的报应，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2743200"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二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七年大灾难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的审判，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2743200">
              <a:buNone/>
              <a:defRPr/>
            </a:pP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三</a:t>
            </a:r>
            <a:r>
              <a:rPr 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 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白色大宝座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的审判。</a:t>
            </a:r>
            <a:endParaRPr lang="en-US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7" name="Rectangle 3">
            <a:extLst>
              <a:ext uri="{FF2B5EF4-FFF2-40B4-BE49-F238E27FC236}">
                <a16:creationId xmlns:a16="http://schemas.microsoft.com/office/drawing/2014/main" id="{91C22F1B-3286-1089-9B93-8D3F44FD48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685800"/>
            <a:ext cx="11430000" cy="6477000"/>
          </a:xfrm>
        </p:spPr>
        <p:txBody>
          <a:bodyPr/>
          <a:lstStyle/>
          <a:p>
            <a:pPr>
              <a:defRPr/>
            </a:pPr>
            <a:r>
              <a:rPr lang="zh-TW" altLang="en-US" sz="4800" b="1" u="sng" dirty="0">
                <a:solidFill>
                  <a:srgbClr val="663300"/>
                </a:solidFill>
                <a:ea typeface="文新字海-簡楷" pitchFamily="2" charset="-120"/>
              </a:rPr>
              <a:t>讨论：</a:t>
            </a:r>
            <a:r>
              <a:rPr lang="en-US" sz="4800" b="1" dirty="0">
                <a:solidFill>
                  <a:srgbClr val="663300"/>
                </a:solidFill>
                <a:ea typeface="文新字海-簡楷" pitchFamily="2" charset="-120"/>
              </a:rPr>
              <a:t>    </a:t>
            </a:r>
          </a:p>
          <a:p>
            <a:pPr marL="636588" indent="-636588" algn="l">
              <a:spcBef>
                <a:spcPts val="1800"/>
              </a:spcBef>
              <a:defRPr/>
            </a:pPr>
            <a:r>
              <a:rPr lang="en-US" altLang="zh-TW" sz="4400" b="1" dirty="0">
                <a:solidFill>
                  <a:srgbClr val="663300"/>
                </a:solidFill>
                <a:ea typeface="文新字海-簡楷" pitchFamily="2" charset="-120"/>
              </a:rPr>
              <a:t>3. 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从第九</a:t>
            </a:r>
            <a:r>
              <a:rPr lang="en-US" sz="4400" b="1" dirty="0">
                <a:solidFill>
                  <a:srgbClr val="663300"/>
                </a:solidFill>
                <a:ea typeface="文新字海-簡楷" pitchFamily="2" charset="-120"/>
              </a:rPr>
              <a:t>~</a:t>
            </a:r>
            <a:r>
              <a:rPr lang="zh-TW" altLang="en-US" sz="4400" b="1" dirty="0">
                <a:solidFill>
                  <a:srgbClr val="663300"/>
                </a:solidFill>
                <a:ea typeface="文新字海-簡楷" pitchFamily="2" charset="-120"/>
              </a:rPr>
              <a:t>十节中所描述帖城教会的光景，试寻出可供我们今日 生活的榜样？</a:t>
            </a:r>
            <a:endParaRPr lang="en-US" sz="4400" b="1" dirty="0">
              <a:solidFill>
                <a:srgbClr val="663300"/>
              </a:solidFill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122BC7C5-A0F0-D54D-5F1E-12B7A52DC32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肆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结论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帖城教会，一个初信、成立不久的教会，却结出如此美好的果子，值得我们竭力学习：</a:t>
            </a:r>
            <a:endParaRPr lang="en-US" altLang="zh-TW" sz="4400" b="1" dirty="0">
              <a:solidFill>
                <a:srgbClr val="0080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她名声的远播，并不是靠宣传、组织，乃是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藉着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许许多多肢体的</a:t>
            </a:r>
            <a:r>
              <a:rPr lang="zh-TW" altLang="en-US" sz="44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个人见证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她对真理的了解，是活画在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个人的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日常生活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中。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F4B67960-C878-69B1-0818-BE591C384D7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685800"/>
            <a:ext cx="11277600" cy="66294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伍</a:t>
            </a:r>
            <a:r>
              <a:rPr lang="en-US" altLang="zh-TW" sz="4800" b="1" u="sng" dirty="0">
                <a:solidFill>
                  <a:srgbClr val="990000"/>
                </a:solidFill>
                <a:ea typeface="文新字海-簡楷" pitchFamily="2" charset="-12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ea typeface="文新字海-簡楷" pitchFamily="2" charset="-120"/>
              </a:rPr>
              <a:t>作业</a:t>
            </a:r>
            <a:endParaRPr lang="en-US" sz="4800" u="sng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zh-TW" altLang="en-US" sz="4400" b="1" dirty="0">
                <a:solidFill>
                  <a:srgbClr val="0033CC"/>
                </a:solidFill>
                <a:ea typeface="文新字海-簡楷" pitchFamily="2" charset="-120"/>
              </a:rPr>
              <a:t>读完</a:t>
            </a:r>
            <a:r>
              <a:rPr lang="en-US" altLang="zh-TW" sz="4400" b="1" dirty="0">
                <a:solidFill>
                  <a:srgbClr val="0033CC"/>
                </a:solidFill>
                <a:ea typeface="文新字海-簡楷" pitchFamily="2" charset="-120"/>
              </a:rPr>
              <a:t>(</a:t>
            </a:r>
            <a:r>
              <a:rPr lang="zh-CN" altLang="en-US" sz="4400" b="1" dirty="0">
                <a:solidFill>
                  <a:srgbClr val="0033CC"/>
                </a:solidFill>
                <a:ea typeface="文新字海-簡楷" pitchFamily="2" charset="-120"/>
              </a:rPr>
              <a:t>帖前</a:t>
            </a:r>
            <a:r>
              <a:rPr lang="en-US" sz="4400" b="1" dirty="0">
                <a:solidFill>
                  <a:srgbClr val="0033CC"/>
                </a:solidFill>
                <a:ea typeface="文新字海-簡楷" pitchFamily="2" charset="-120"/>
              </a:rPr>
              <a:t>2:1~16)</a:t>
            </a:r>
            <a:r>
              <a:rPr lang="zh-TW" altLang="en-US" sz="4400" b="1" dirty="0">
                <a:solidFill>
                  <a:srgbClr val="0033CC"/>
                </a:solidFill>
                <a:ea typeface="文新字海-簡楷" pitchFamily="2" charset="-120"/>
              </a:rPr>
              <a:t>二遍，并思想保罗传福音的动机是什么。</a:t>
            </a:r>
            <a:endParaRPr lang="en-US" altLang="zh-TW" sz="4400" b="1" dirty="0">
              <a:solidFill>
                <a:srgbClr val="0033CC"/>
              </a:solidFill>
              <a:latin typeface="Times New Roman" pitchFamily="18" charset="0"/>
              <a:ea typeface="文新字海-簡楷" pitchFamily="2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FE4E24C0-0C48-B275-A7F5-42213062C77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676400" y="228600"/>
            <a:ext cx="8991600" cy="6477000"/>
          </a:xfrm>
        </p:spPr>
        <p:txBody>
          <a:bodyPr/>
          <a:lstStyle/>
          <a:p>
            <a:pPr marL="812800" indent="-812800">
              <a:spcBef>
                <a:spcPct val="0"/>
              </a:spcBef>
              <a:buNone/>
            </a:pPr>
            <a:endParaRPr lang="en-US" altLang="zh-TW" sz="4500" b="1" u="sng" dirty="0">
              <a:solidFill>
                <a:srgbClr val="990000"/>
              </a:solidFill>
              <a:ea typeface="文新字海-簡楷" pitchFamily="2" charset="-120"/>
            </a:endParaRPr>
          </a:p>
          <a:p>
            <a:pPr marL="812800" indent="-812800" algn="ctr">
              <a:spcBef>
                <a:spcPct val="0"/>
              </a:spcBef>
              <a:buNone/>
            </a:pP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贰</a:t>
            </a:r>
            <a:r>
              <a:rPr lang="en-US" altLang="zh-TW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全文大纲分析</a:t>
            </a:r>
            <a:endParaRPr lang="en-US" altLang="zh-TW" sz="4800" b="1" u="sng" dirty="0">
              <a:solidFill>
                <a:srgbClr val="99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812800" indent="-812800">
              <a:lnSpc>
                <a:spcPct val="90000"/>
              </a:lnSpc>
              <a:spcBef>
                <a:spcPct val="0"/>
              </a:spcBef>
              <a:buNone/>
            </a:pPr>
            <a:endParaRPr lang="zh-TW" altLang="en-US" sz="4500" dirty="0">
              <a:solidFill>
                <a:srgbClr val="008000"/>
              </a:solidFill>
              <a:latin typeface="Times New Roman" panose="02020603050405020304" pitchFamily="18" charset="0"/>
              <a:ea typeface="文新字海-簡楷" pitchFamily="2" charset="-120"/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E16A0C3D-FFE2-D7F6-2346-6267A4324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75" t="38437" r="17671" b="20313"/>
          <a:stretch>
            <a:fillRect/>
          </a:stretch>
        </p:blipFill>
        <p:spPr bwMode="auto">
          <a:xfrm>
            <a:off x="915987" y="1981200"/>
            <a:ext cx="98758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7AA765DD-65BB-B052-6665-94CDF559F43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 algn="ctr">
              <a:buNone/>
            </a:pPr>
            <a:r>
              <a:rPr lang="zh-CN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叁</a:t>
            </a:r>
            <a:r>
              <a:rPr lang="en-US" altLang="zh-TW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‧ </a:t>
            </a:r>
            <a:r>
              <a:rPr lang="zh-TW" altLang="en-US" sz="4800" b="1" u="sng" dirty="0">
                <a:solidFill>
                  <a:srgbClr val="99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经文解释及应用</a:t>
            </a:r>
          </a:p>
          <a:p>
            <a:pPr marL="711200" indent="-711200">
              <a:spcBef>
                <a:spcPts val="1800"/>
              </a:spcBef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  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保罗的书信采用当时代通行的希腊格式，书信的起首通常包括：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写信人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收信人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rgbClr val="0033CC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问安</a:t>
            </a:r>
            <a:r>
              <a:rPr lang="zh-TW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10E10A73-AB3D-C954-F2EC-2CA8A3A37E0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685800"/>
            <a:ext cx="11430000" cy="6629400"/>
          </a:xfrm>
        </p:spPr>
        <p:txBody>
          <a:bodyPr/>
          <a:lstStyle/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</a:rPr>
              <a:t>2</a:t>
            </a:r>
            <a:r>
              <a:rPr lang="en-US" altLang="zh-TW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	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教会是被神所呼召出来的</a:t>
            </a:r>
            <a:r>
              <a:rPr lang="zh-TW" altLang="en-US" sz="44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一群人</a:t>
            </a:r>
            <a:r>
              <a:rPr lang="en-US" altLang="en-US" sz="4400" b="1" u="sng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，此处的形容词特别表明，教会是属“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父神的家中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”和“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基督的身体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”的特别关系。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2F87C1B3-D554-8CB6-6B16-8E442AF6EDAC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</a:rPr>
              <a:t>3.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“恩惠”、“平安”是极普遍的保罗问安用词，但是其先后次序却是非常重要，“恩惠”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GRACE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在前，是蒙福的</a:t>
            </a:r>
            <a:r>
              <a:rPr lang="zh-TW" altLang="en-US" sz="44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基础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，在基督耶稣里成就的，而“平安” 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  <a:cs typeface="Times New Roman" panose="02020603050405020304" pitchFamily="18" charset="0"/>
              </a:rPr>
              <a:t>PEACE</a:t>
            </a:r>
            <a:r>
              <a:rPr lang="en-US" altLang="en-US" sz="4400" b="1" dirty="0">
                <a:solidFill>
                  <a:srgbClr val="008000"/>
                </a:solidFill>
                <a:ea typeface="文新字海-簡楷" pitchFamily="2" charset="-120"/>
              </a:rPr>
              <a:t>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在后，因它是蒙恩之后的</a:t>
            </a:r>
            <a:r>
              <a:rPr lang="zh-TW" altLang="en-US" sz="4400" b="1" u="sng" dirty="0">
                <a:solidFill>
                  <a:srgbClr val="99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果实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，二种福份都从神而来。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E829450E-D998-0981-CBAC-90FA96269B0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</a:rPr>
              <a:t>4. 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第二节直到第十节其实是一个句子，动词就是“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感谢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”，而“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题到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”，“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记念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”和“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知道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”是三个主要分词，第</a:t>
            </a:r>
            <a:r>
              <a:rPr lang="en-US" altLang="en-US" sz="4400" b="1" dirty="0">
                <a:solidFill>
                  <a:srgbClr val="008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节直到末了，则由不同的子句来形容第四节的分词“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知道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”。这种长子句的手法是保罗书信的特色。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D4263B76-38E6-AC24-95E8-78034269D2F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711200" indent="-711200">
              <a:buNone/>
            </a:pPr>
            <a:r>
              <a:rPr lang="en-US" altLang="zh-TW" sz="4400" b="1" dirty="0">
                <a:solidFill>
                  <a:srgbClr val="008000"/>
                </a:solidFill>
                <a:latin typeface="Times New Roman" panose="02020603050405020304" pitchFamily="18" charset="0"/>
                <a:ea typeface="文新字海-簡楷" pitchFamily="2" charset="-120"/>
              </a:rPr>
              <a:t>5. 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保罗为弟兄姐妹来感谢，祷告，纪念，值得我们学习，因为“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肢体生活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”表达的一部份不也是如此吗？！但是若我们没有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爱心</a:t>
            </a:r>
            <a:r>
              <a:rPr lang="zh-CN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敏感的心</a:t>
            </a:r>
            <a:r>
              <a:rPr lang="zh-CN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迫切的心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zh-TW" altLang="en-US" sz="4400" b="1" u="sng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信心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，则没有人可以做到“感谢”</a:t>
            </a:r>
            <a:r>
              <a:rPr lang="zh-CN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“题到”</a:t>
            </a:r>
            <a:r>
              <a:rPr lang="zh-CN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“记念”和“知道”的动作。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FC8A77C8-879A-7A8E-CECC-53D10A50015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81000" y="685800"/>
            <a:ext cx="11430000" cy="6629400"/>
          </a:xfrm>
        </p:spPr>
        <p:txBody>
          <a:bodyPr/>
          <a:lstStyle/>
          <a:p>
            <a:pPr marL="517525" indent="-517525">
              <a:buNone/>
              <a:defRPr/>
            </a:pPr>
            <a:r>
              <a:rPr lang="en-US" altLang="zh-TW" sz="4400" b="1" dirty="0">
                <a:solidFill>
                  <a:srgbClr val="008000"/>
                </a:solidFill>
                <a:latin typeface="Times New Roman" pitchFamily="18" charset="0"/>
                <a:ea typeface="文新字海-簡楷" pitchFamily="2" charset="-120"/>
              </a:rPr>
              <a:t>6. 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若将第三节和第九</a:t>
            </a:r>
            <a:r>
              <a:rPr 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~</a:t>
            </a:r>
            <a:r>
              <a:rPr lang="zh-TW" altLang="en-US" sz="4400" b="1" dirty="0">
                <a:solidFill>
                  <a:srgbClr val="008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十节来比较，有许多平行的关系：</a:t>
            </a:r>
            <a:endParaRPr lang="en-US" sz="4400" b="1" dirty="0">
              <a:solidFill>
                <a:srgbClr val="008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825875" indent="-3825875">
              <a:spcBef>
                <a:spcPts val="1800"/>
              </a:spcBef>
              <a:buNone/>
              <a:defRPr/>
            </a:pPr>
            <a:r>
              <a:rPr lang="zh-TW" altLang="en-US" sz="4400" b="1" dirty="0">
                <a:solidFill>
                  <a:srgbClr val="0033CC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endParaRPr lang="zh-TW" altLang="en-US" sz="4500" b="1" dirty="0">
              <a:solidFill>
                <a:srgbClr val="008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21900</TotalTime>
  <Words>1438</Words>
  <Application>Microsoft Office PowerPoint</Application>
  <PresentationFormat>Widescreen</PresentationFormat>
  <Paragraphs>52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新細明體</vt:lpstr>
      <vt:lpstr>Calibri</vt:lpstr>
      <vt:lpstr>文鼎顏楷</vt:lpstr>
      <vt:lpstr>文新字海-簡楷</vt:lpstr>
      <vt:lpstr>Times New Roman</vt:lpstr>
      <vt:lpstr>文鼎細標準楷體</vt:lpstr>
      <vt:lpstr>Default Design</vt:lpstr>
      <vt:lpstr>帖撒罗尼迦前后书   第二课   为帖撒罗尼迦教会感谢神 (1:1-10)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GPCCC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創世記課程計劃</dc:title>
  <dc:creator>K F Yang</dc:creator>
  <cp:lastModifiedBy>Kuang-Fu</cp:lastModifiedBy>
  <cp:revision>1037</cp:revision>
  <dcterms:created xsi:type="dcterms:W3CDTF">2008-12-04T21:22:28Z</dcterms:created>
  <dcterms:modified xsi:type="dcterms:W3CDTF">2025-02-26T07:43:34Z</dcterms:modified>
</cp:coreProperties>
</file>