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00" r:id="rId2"/>
    <p:sldId id="708" r:id="rId3"/>
    <p:sldId id="1076" r:id="rId4"/>
    <p:sldId id="1062" r:id="rId5"/>
    <p:sldId id="1117" r:id="rId6"/>
    <p:sldId id="1118" r:id="rId7"/>
    <p:sldId id="1119" r:id="rId8"/>
    <p:sldId id="1120" r:id="rId9"/>
    <p:sldId id="1121" r:id="rId10"/>
    <p:sldId id="1123" r:id="rId11"/>
    <p:sldId id="1103" r:id="rId12"/>
    <p:sldId id="1124" r:id="rId13"/>
    <p:sldId id="1125" r:id="rId14"/>
    <p:sldId id="1126" r:id="rId15"/>
    <p:sldId id="1127" r:id="rId16"/>
    <p:sldId id="1128" r:id="rId17"/>
    <p:sldId id="1129" r:id="rId18"/>
    <p:sldId id="1130" r:id="rId19"/>
    <p:sldId id="1131" r:id="rId20"/>
    <p:sldId id="1135" r:id="rId21"/>
    <p:sldId id="1104" r:id="rId22"/>
    <p:sldId id="1132" r:id="rId23"/>
    <p:sldId id="1133" r:id="rId24"/>
    <p:sldId id="1136" r:id="rId25"/>
    <p:sldId id="1134" r:id="rId26"/>
    <p:sldId id="1115" r:id="rId27"/>
    <p:sldId id="1111" r:id="rId28"/>
    <p:sldId id="1100" r:id="rId29"/>
  </p:sldIdLst>
  <p:sldSz cx="12192000" cy="6858000"/>
  <p:notesSz cx="6950075" cy="92360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663300"/>
    <a:srgbClr val="990000"/>
    <a:srgbClr val="CC0066"/>
    <a:srgbClr val="6600FF"/>
    <a:srgbClr val="33CC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4317" autoAdjust="0"/>
  </p:normalViewPr>
  <p:slideViewPr>
    <p:cSldViewPr showGuides="1">
      <p:cViewPr varScale="1">
        <p:scale>
          <a:sx n="99" d="100"/>
          <a:sy n="99" d="100"/>
        </p:scale>
        <p:origin x="72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57E2C793-74A1-BC4F-3E56-3BE0C978FF6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5" name="Rectangle 3">
            <a:extLst>
              <a:ext uri="{FF2B5EF4-FFF2-40B4-BE49-F238E27FC236}">
                <a16:creationId xmlns:a16="http://schemas.microsoft.com/office/drawing/2014/main" id="{8F41C3AD-241C-6872-FF04-3BBC5CBA043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6" name="Rectangle 4">
            <a:extLst>
              <a:ext uri="{FF2B5EF4-FFF2-40B4-BE49-F238E27FC236}">
                <a16:creationId xmlns:a16="http://schemas.microsoft.com/office/drawing/2014/main" id="{BE9E0101-ABCB-6082-31C5-BCD7F44E80A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7" name="Rectangle 5">
            <a:extLst>
              <a:ext uri="{FF2B5EF4-FFF2-40B4-BE49-F238E27FC236}">
                <a16:creationId xmlns:a16="http://schemas.microsoft.com/office/drawing/2014/main" id="{643B3870-B186-E9A7-3C61-FA49C3484CF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95E0AFCA-DDF9-48D1-A7ED-553FB09F4E5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0EC4B6A-6C74-2B47-B06D-39EB13FF2C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19C469-A8CB-F95A-919C-C98A4DC844E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BC53C77-ACE5-4104-83AD-9CAB39DB6F83}" type="datetimeFigureOut">
              <a:rPr lang="en-US"/>
              <a:pPr>
                <a:defRPr/>
              </a:pPr>
              <a:t>2/27/2025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B0D8B88-DFE7-14B0-0034-60B384B3B1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40664F3-F455-E365-1216-A6164EEB44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1C1BE-5293-C8AF-2E8E-4D1AB2CF53B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5B2724-C772-43F1-AD36-0CB663F8D7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E8094A-BE79-461F-8224-76DEC9885B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8CBF2C-2B74-BB8F-4092-5D9650FE9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B0FC88-FC0F-FE8E-BD0C-84491B03C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4BCC95-034B-B77A-07D1-3C50CDBC17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74B0FC-D0A0-4BEA-B9E3-00CFA6EB756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2053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8B4C02-4C77-6BF7-CEEA-9754D0CA1D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CEDE2E-E68A-1897-C6FF-6327A68772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6F1FF0-E129-EC07-E05E-366C21481F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3DF9C8-62D4-4E3C-A238-A2B7A907B0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424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C53348-7C76-2591-C755-BC685DE5C3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FD320E-EDE2-4825-AD7F-A19A7C19EB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B6A5E8-9ACB-4562-0AFA-04922A390D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4ED5CA-1A07-4163-BDB7-5C443F5B9A1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307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FEC461-FB12-9130-82CB-795DD819D5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2E91C1-2C09-754A-69CF-D1150D82EA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4695E3-4CC9-466A-6339-88712E0F6E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2C2F2-1C20-4BE6-B0F3-B53088BDE02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990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7E0858-8AF5-84EA-1A5E-D47906E15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B85CE6-F929-AB64-F28F-2752DDFEDF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9C01B4-0777-6B91-A068-550B6B974A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1697C-4554-4A6A-A94D-34E2407FDB8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3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9CE772-DD47-06B8-0636-55ED2A2196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7B73A1-6379-4E36-2938-E6074AA15D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CFC150-E89A-F74C-8E99-07AEA57979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A1323A-CBB0-460A-A1B2-F5035456D7C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3335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DF56D28-AEA4-747B-11E1-EDA93281A1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D949A8D-8C67-0E49-96A4-71E37D2D1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D116311-60C7-FDA3-7AE5-AEEDA032C8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34EAED-CB8A-45FA-B01A-CD175554AB0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263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95D7478-FC9A-CE75-9432-0001D9BF94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88ADE7-A3C7-03A3-1E0F-1141DD3CAE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E1160A8-816A-5834-5831-1E765AB8FF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7092F5-BFFE-4217-9C4C-46B208E919B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365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2B4418A-1AEB-BA05-5766-3E9C8F8AE3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E55A44D-C9BF-F5A9-CA88-A58FE409DB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ACB85DF-D3AA-61F0-0F98-2E193DBAD6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788D6B-953C-457C-8D18-36CADB24401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9919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8E6334-D1E1-A235-BE49-EF989B67C2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C4DB29-DDFB-5C11-FA61-00709A6CEC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DABA40-499A-2A8E-F791-C04C7AB86E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C4709-148E-45B8-AC33-BE1DB8ED0DA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126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4B2F87-10CE-9920-0EEC-721C264592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75BF3D-C51F-E49D-D2BF-0A2055C4E0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A0FC69-384F-48ED-6F76-2036F4AEDA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3257E-9993-42F7-96BB-2223059F344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9511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3CFE5E4-319F-589E-238C-254FD507D4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B7EEB59-5907-61D8-B6B9-C22B900AD9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EF6BB6F-E41B-4FE4-B938-10AF1206A0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CEF0401-7BA2-F556-CAA3-5E5515F43C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59C042F-64DE-D5EB-3E25-798B47E1A98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ECBA04F3-1959-405E-BB64-798D37366F2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9C6EFC-6505-17C6-ABF1-D5F0103DBE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667000"/>
            <a:ext cx="9144000" cy="1524000"/>
          </a:xfrm>
        </p:spPr>
        <p:txBody>
          <a:bodyPr/>
          <a:lstStyle/>
          <a:p>
            <a:pPr eaLnBrk="1" hangingPunct="1"/>
            <a:r>
              <a:rPr lang="zh-TW" altLang="en-US" sz="55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帖撒罗尼迦前后书</a:t>
            </a:r>
            <a:r>
              <a:rPr lang="zh-TW" altLang="en-US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br>
              <a:rPr lang="zh-CN" altLang="en-US" sz="5000" b="1" dirty="0">
                <a:solidFill>
                  <a:srgbClr val="CC33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br>
              <a:rPr lang="en-US" altLang="zh-TW" sz="45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TW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第三课</a:t>
            </a:r>
            <a:r>
              <a:rPr lang="en-US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</a:t>
            </a:r>
            <a:br>
              <a:rPr lang="en-US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TW" altLang="en-US" sz="4800" b="1" u="sng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提醒众人使徒的见证</a:t>
            </a:r>
            <a:b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(2:1-16)</a:t>
            </a:r>
            <a:b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endParaRPr lang="en-US" altLang="zh-TW" sz="48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765E12BB-C8DA-0D2D-2156-D998E87E1C4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7.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保罗可以放开胆量的传福音是为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 marL="457200" lvl="1" indent="1371600">
              <a:spcBef>
                <a:spcPts val="3000"/>
              </a:spcBef>
              <a:buNone/>
            </a:pP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有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神的信息</a:t>
            </a:r>
            <a:r>
              <a:rPr lang="zh-TW" altLang="en-US" sz="4400" b="1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(Message)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57200" lvl="1" indent="1371600">
              <a:spcBef>
                <a:spcPts val="3000"/>
              </a:spcBef>
              <a:buNone/>
            </a:pP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有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神的能力</a:t>
            </a:r>
            <a:r>
              <a:rPr lang="zh-TW" altLang="en-US" sz="4400" b="1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(Authority)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57200" lvl="1" indent="1371600">
              <a:spcBef>
                <a:spcPts val="3000"/>
              </a:spcBef>
              <a:buNone/>
            </a:pP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三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有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神的托付</a:t>
            </a:r>
            <a:r>
              <a:rPr lang="zh-TW" altLang="en-US" sz="4400" b="1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(Commission)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64EA6917-733E-6B69-20A6-17E551FEEE7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>
              <a:defRPr/>
            </a:pPr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sz="4800" b="1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914400" indent="-914400" algn="l">
              <a:spcBef>
                <a:spcPts val="1800"/>
              </a:spcBef>
              <a:buFontTx/>
              <a:buAutoNum type="arabicPeriod"/>
              <a:defRPr/>
            </a:pPr>
            <a:r>
              <a:rPr lang="zh-TW" altLang="en-US" sz="4400" b="1" dirty="0">
                <a:solidFill>
                  <a:srgbClr val="663300"/>
                </a:solidFill>
                <a:ea typeface="文新字海-簡楷" pitchFamily="2" charset="-120"/>
              </a:rPr>
              <a:t>从第一到第四节保罗的见证中，请分享我们在传福音时，为 什么应该“放开胆量”的传？</a:t>
            </a:r>
            <a:endParaRPr lang="en-US" altLang="zh-TW" sz="4400" b="1" dirty="0">
              <a:solidFill>
                <a:srgbClr val="663300"/>
              </a:solidFill>
              <a:ea typeface="文新字海-簡楷" pitchFamily="2" charset="-120"/>
            </a:endParaRPr>
          </a:p>
          <a:p>
            <a:pPr marL="914400" algn="l">
              <a:defRPr/>
            </a:pPr>
            <a:r>
              <a:rPr lang="zh-TW" altLang="en-US" sz="4400" b="1" dirty="0">
                <a:solidFill>
                  <a:srgbClr val="663300"/>
                </a:solidFill>
                <a:ea typeface="文新字海-簡楷" pitchFamily="2" charset="-120"/>
              </a:rPr>
              <a:t>反过来说，我们为什么常常会 害怕向别人传福音？</a:t>
            </a:r>
            <a:endParaRPr lang="en-US" sz="4400" b="1" dirty="0">
              <a:solidFill>
                <a:srgbClr val="663300"/>
              </a:solidFill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8D22CF1F-0043-9A1C-20A3-A0DF0D2B7A7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17525" indent="-517525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8.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保罗在第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到第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节说，他传福音从来没有用过这三个手段：谄媚、贪心、求荣耀。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谄媚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是外在的，别人一看就知道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但是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贪心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却是内含的，只有神知道。另外保罗虽然领受使徒的职份，可以得别人的尊重，但是他却从来没有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强取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过，这与当时一般游行雄辩家的取利取名，确实有天渊之别。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517525" indent="-517525">
              <a:buNone/>
            </a:pPr>
            <a:endParaRPr lang="zh-TW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DFB1FF79-3E58-DDFE-8345-F89D27BE7A8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914400" indent="-914400">
              <a:buFontTx/>
              <a:buAutoNum type="arabicPeriod" startAt="9"/>
              <a:defRPr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保罗以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母亲乳养婴孩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的比喻， 来叙说自己的传福音的心态， 在这里值得思想二点：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2117725" indent="-1260475">
              <a:spcBef>
                <a:spcPts val="1800"/>
              </a:spcBef>
              <a:buNone/>
              <a:defRPr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传福音乃是借着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温柔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的说服，而不是“强制”的逼迫改变   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彼前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3:15)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 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2117725" indent="-1260475">
              <a:spcBef>
                <a:spcPts val="1800"/>
              </a:spcBef>
              <a:buNone/>
              <a:defRPr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传福音者必须要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先得恩典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，才能喂养别人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提后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2:6)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49C967F0-DAF1-B9E9-9815-587276D3809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  <a:tabLst>
                <a:tab pos="798513" algn="l"/>
              </a:tabLst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10.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第八节回映到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1:5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保罗的处世为人，帖城的弟兄姊妹们都非常清楚，而且他们深知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爱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一定会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给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，保罗不只将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福音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(Words)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给他们，也愿意将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生命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(Life)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给他们，只有从神那里的爱，才能激发信徒以神的心来爱别人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约壹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3:16)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，而且此等的爱，不只在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言语上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也必然在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行为上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约壹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3:18)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B2D8085F-ECA7-4246-23A5-8EC5B2ACCBF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762000"/>
            <a:ext cx="11430000" cy="6629400"/>
          </a:xfrm>
        </p:spPr>
        <p:txBody>
          <a:bodyPr/>
          <a:lstStyle/>
          <a:p>
            <a:pPr marL="798513" indent="-798513">
              <a:buNone/>
              <a:tabLst>
                <a:tab pos="798513" algn="l"/>
              </a:tabLst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11.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第九节可能指保罗在帖城的亲自作工，以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编织帐篷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为生，免得在经济上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连累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帖城教会，因为教会才刚刚成立，保罗不愿意增添教会负担。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685800" indent="-685800">
              <a:buNone/>
            </a:pPr>
            <a:endParaRPr lang="zh-TW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39C670AA-3D1D-4877-59AF-8DB71F210636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12.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第十节到十二节似乎是一个小结，总结当初保罗在帖城教会的生活，保罗的见证在第十节中表露出他的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真诚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把握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，甚愿我们的为人，也能学习追求此等的把握。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051A2B28-92EC-1B56-95DE-5C644E3AEC1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spcBef>
                <a:spcPts val="2400"/>
              </a:spcBef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13.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圣洁、公义，较偏重于对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负责；无可指摘则是对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人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负责。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98B85854-A7D6-4AB0-A2E0-83682F6DFA2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14.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保罗在论到“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喂养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”时用来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母亲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的比喻，论到“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劝勉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”时则用来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父亲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的比喻。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8D644C1E-D24A-2F59-8493-C5DB3D92CED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15.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神呼召信徒进入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国度和荣耀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 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已经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发生的事实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虽然原文动词是现在式，但是以神的角度来看，已是成就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，而且这是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一件事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因只共同用一个系词和冠词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7FDBF833-3A9B-5C01-56CF-EAB7C0B83C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 marL="711200" indent="-711200">
              <a:spcBef>
                <a:spcPct val="0"/>
              </a:spcBef>
              <a:defRPr/>
            </a:pP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壹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前言</a:t>
            </a:r>
            <a:endParaRPr lang="en-US" altLang="zh-TW" sz="4800" b="1" u="sng" dirty="0">
              <a:solidFill>
                <a:srgbClr val="990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>
              <a:spcBef>
                <a:spcPts val="1800"/>
              </a:spcBef>
              <a:defRPr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保罗叙述当初福音是如何的传入帖撒罗尼迦，众弟兄姐妹是如何的接受福音，及坚守真道，言论中似乎在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辩驳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，教会中少数人对他传道动机的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质疑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，在叙述过程中，保罗对帖撒罗尼迦教会众人的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爱心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，在此段经文中表露无遗。</a:t>
            </a:r>
            <a:endParaRPr 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>
              <a:spcBef>
                <a:spcPct val="0"/>
              </a:spcBef>
              <a:defRPr/>
            </a:pPr>
            <a:endParaRPr 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>
              <a:spcBef>
                <a:spcPct val="0"/>
              </a:spcBef>
              <a:defRPr/>
            </a:pPr>
            <a:endParaRPr lang="zh-TW" altLang="en-US" sz="4500" b="1" dirty="0">
              <a:solidFill>
                <a:srgbClr val="008000"/>
              </a:solidFill>
              <a:latin typeface="Times New Roman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9AD77CB9-FCE6-8140-1CE2-69C80FC3834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15.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这说明信徒已在神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爱子，西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1:13)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的国度里，并已承受神的荣耀，这主要是因为我们有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圣灵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初结的果子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罗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8:23)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和印记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林后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1:22)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  我们已经初尝了神的荣耀，而保罗要我们，行事为人与蒙召的恩相称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弗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4:1)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A9BA700A-33D1-ABCB-ECA2-867BDB61DDF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>
              <a:defRPr/>
            </a:pPr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571500" indent="-571500" algn="l">
              <a:spcBef>
                <a:spcPts val="1800"/>
              </a:spcBef>
              <a:defRPr/>
            </a:pPr>
            <a:r>
              <a:rPr lang="en-US" altLang="zh-TW" sz="4400" b="1" dirty="0">
                <a:solidFill>
                  <a:srgbClr val="663300"/>
                </a:solidFill>
                <a:ea typeface="文新字海-簡楷" pitchFamily="2" charset="-120"/>
              </a:rPr>
              <a:t>2.</a:t>
            </a:r>
            <a:r>
              <a:rPr lang="zh-TW" altLang="en-US" sz="4400" b="1" dirty="0">
                <a:solidFill>
                  <a:srgbClr val="663300"/>
                </a:solidFill>
                <a:ea typeface="文新字海-簡楷" pitchFamily="2" charset="-120"/>
              </a:rPr>
              <a:t> 有人说“传福音的最大的拦阻 是基督徒自己”，你同意吗？         </a:t>
            </a:r>
            <a:endParaRPr lang="en-US" altLang="zh-TW" sz="4400" b="1" dirty="0">
              <a:solidFill>
                <a:srgbClr val="663300"/>
              </a:solidFill>
              <a:ea typeface="文新字海-簡楷" pitchFamily="2" charset="-120"/>
            </a:endParaRPr>
          </a:p>
          <a:p>
            <a:pPr marL="571500" indent="-571500" algn="l">
              <a:spcBef>
                <a:spcPts val="600"/>
              </a:spcBef>
              <a:defRPr/>
            </a:pPr>
            <a:r>
              <a:rPr lang="en-US" altLang="zh-TW" sz="4400" b="1" dirty="0">
                <a:solidFill>
                  <a:srgbClr val="663300"/>
                </a:solidFill>
                <a:ea typeface="文新字海-簡楷" pitchFamily="2" charset="-120"/>
              </a:rPr>
              <a:t>	</a:t>
            </a:r>
            <a:r>
              <a:rPr lang="zh-TW" altLang="en-US" sz="4400" b="1" dirty="0">
                <a:solidFill>
                  <a:srgbClr val="663300"/>
                </a:solidFill>
                <a:ea typeface="文新字海-簡楷" pitchFamily="2" charset="-120"/>
              </a:rPr>
              <a:t>从第五到第十二节中，试找出 保罗传福音的原则及生活上的 见证？ </a:t>
            </a:r>
            <a:endParaRPr lang="en-US" altLang="zh-TW" sz="4400" b="1" dirty="0">
              <a:solidFill>
                <a:srgbClr val="663300"/>
              </a:solidFill>
              <a:ea typeface="文新字海-簡楷" pitchFamily="2" charset="-120"/>
            </a:endParaRPr>
          </a:p>
          <a:p>
            <a:pPr marL="571500" indent="-571500" algn="l">
              <a:spcBef>
                <a:spcPts val="600"/>
              </a:spcBef>
              <a:defRPr/>
            </a:pPr>
            <a:r>
              <a:rPr lang="en-US" altLang="zh-TW" sz="4400" b="1" dirty="0">
                <a:solidFill>
                  <a:srgbClr val="663300"/>
                </a:solidFill>
                <a:ea typeface="文新字海-簡楷" pitchFamily="2" charset="-120"/>
              </a:rPr>
              <a:t>	</a:t>
            </a:r>
            <a:r>
              <a:rPr lang="zh-TW" altLang="en-US" sz="4400" b="1" dirty="0">
                <a:solidFill>
                  <a:srgbClr val="663300"/>
                </a:solidFill>
                <a:ea typeface="文新字海-簡楷" pitchFamily="2" charset="-120"/>
              </a:rPr>
              <a:t>这些原则和见证，如何运用在我们向配偶、子女、长辈、同事或朋友传福音的途径？</a:t>
            </a:r>
            <a:endParaRPr lang="en-US" sz="4400" b="1" dirty="0">
              <a:solidFill>
                <a:srgbClr val="663300"/>
              </a:solidFill>
              <a:ea typeface="文新字海-簡楷" pitchFamily="2" charset="-120"/>
            </a:endParaRPr>
          </a:p>
          <a:p>
            <a:pPr marL="571500" indent="-571500" algn="l">
              <a:defRPr/>
            </a:pPr>
            <a:endParaRPr lang="zh-TW" altLang="en-US" sz="4500" b="1" i="1" dirty="0">
              <a:solidFill>
                <a:srgbClr val="663300"/>
              </a:solidFill>
              <a:latin typeface="Times New Roman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E1731C13-7F4E-203C-0B55-8AC3C23DAD4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16.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保罗在这段经文中回述了，帖城教会弟兄姐妹当初如何回应了  福音：他们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接受了福音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，同时也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为基督受难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B494379E-3103-3C5E-8259-B7BAAD80B66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17.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帖城教会所受的逼迫，部份记载在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徒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17:4~9)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，而且也因着逼迫，他们经历了“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极穷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”的困境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林后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8:2)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，但他们却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满有喜乐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；一般人总以为受了苦难，一定是神的恩典离弃了他们，但是保罗在这里用“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主耶稣，先知和自己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”的例子来鼓励他们，事实上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苦难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往往是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得荣耀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的前奏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林后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4:17)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；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07476CA2-CEF6-2A7E-65A3-710C35BB582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17.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而且保罗还宣告“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审判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”必然临到那些迫害他们的人身上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帖后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1:6)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。神以慈爱宽容恶者，盼望他们悔改离弃恶行，否则他的审判必要临到；从列王上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12~14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章中，我们可知神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忍耐宽容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了耶罗波安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24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王上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15:29-30)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，但他执意不肯悔改，最后神对他的审判实在是何等严厉可畏。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>
            <a:extLst>
              <a:ext uri="{FF2B5EF4-FFF2-40B4-BE49-F238E27FC236}">
                <a16:creationId xmlns:a16="http://schemas.microsoft.com/office/drawing/2014/main" id="{F8A0EE4E-ED7D-31FF-FADC-1ABF1D33694F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18.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此处犹太人逼迫圣徒的罪恶，所当受的神的忿怒，在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公元</a:t>
            </a:r>
            <a:r>
              <a:rPr lang="en-US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70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耶路撤冷城毁灭时已部份应验，当将来的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七年大灾难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来到时，预言还要再应验。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DE3E505A-774A-E072-5D17-955E3979705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>
              <a:defRPr/>
            </a:pPr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sz="4800" b="1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636588" indent="-636588" algn="l">
              <a:spcBef>
                <a:spcPts val="1800"/>
              </a:spcBef>
              <a:defRPr/>
            </a:pPr>
            <a:r>
              <a:rPr lang="en-US" altLang="zh-TW" sz="4500" b="1" dirty="0">
                <a:solidFill>
                  <a:srgbClr val="663300"/>
                </a:solidFill>
                <a:ea typeface="文新字海-簡楷" pitchFamily="2" charset="-120"/>
              </a:rPr>
              <a:t>3.</a:t>
            </a:r>
            <a:r>
              <a:rPr lang="zh-TW" altLang="en-US" sz="4500" b="1" dirty="0">
                <a:solidFill>
                  <a:srgbClr val="663300"/>
                </a:solidFill>
                <a:ea typeface="文新字海-簡楷" pitchFamily="2" charset="-120"/>
              </a:rPr>
              <a:t> 从第十三到十六节中，试思想若有人因福音的缘故受逼迫，我们当如何鼓励他们？</a:t>
            </a:r>
            <a:endParaRPr lang="en-US" sz="4500" b="1" dirty="0">
              <a:solidFill>
                <a:srgbClr val="663300"/>
              </a:solidFill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43E909C2-DB41-25E9-1B2A-0FB2D512D05F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11200" indent="-711200" algn="ctr">
              <a:buNone/>
              <a:defRPr/>
            </a:pP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肆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结论</a:t>
            </a:r>
          </a:p>
          <a:p>
            <a:pPr marL="0" indent="0">
              <a:spcBef>
                <a:spcPts val="1800"/>
              </a:spcBef>
              <a:buNone/>
              <a:defRPr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保罗生命的见证是信徒传福音的好榜样，让我们传福音不只是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口传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，更是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身传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，并且能倚靠神，即使为福音受苦，也不畏惧，因为我们必得荣耀。</a:t>
            </a:r>
            <a:endParaRPr 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>
            <a:extLst>
              <a:ext uri="{FF2B5EF4-FFF2-40B4-BE49-F238E27FC236}">
                <a16:creationId xmlns:a16="http://schemas.microsoft.com/office/drawing/2014/main" id="{B53A6773-C1C4-4E68-B575-634350EDC73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95300" y="685800"/>
            <a:ext cx="11201400" cy="662940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zh-TW" altLang="en-US" sz="4800" b="1" u="sng" dirty="0">
                <a:solidFill>
                  <a:srgbClr val="990000"/>
                </a:solidFill>
                <a:ea typeface="文新字海-簡楷" pitchFamily="2" charset="-120"/>
              </a:rPr>
              <a:t>伍</a:t>
            </a:r>
            <a:r>
              <a:rPr lang="en-US" altLang="zh-TW" sz="4800" b="1" u="sng" dirty="0">
                <a:solidFill>
                  <a:srgbClr val="990000"/>
                </a:solidFill>
                <a:ea typeface="文新字海-簡楷" pitchFamily="2" charset="-120"/>
              </a:rPr>
              <a:t>‧</a:t>
            </a:r>
            <a:r>
              <a:rPr lang="zh-TW" altLang="en-US" sz="4800" b="1" u="sng" dirty="0">
                <a:solidFill>
                  <a:srgbClr val="990000"/>
                </a:solidFill>
                <a:ea typeface="文新字海-簡楷" pitchFamily="2" charset="-120"/>
              </a:rPr>
              <a:t>作业</a:t>
            </a:r>
            <a:endParaRPr lang="en-US" sz="4800" u="sng" dirty="0">
              <a:solidFill>
                <a:srgbClr val="990000"/>
              </a:solidFill>
              <a:ea typeface="文新字海-簡楷" pitchFamily="2" charset="-120"/>
            </a:endParaRPr>
          </a:p>
          <a:p>
            <a:pPr marL="0" indent="0">
              <a:spcBef>
                <a:spcPts val="1800"/>
              </a:spcBef>
              <a:buNone/>
              <a:defRPr/>
            </a:pPr>
            <a:r>
              <a:rPr lang="zh-TW" altLang="en-US" sz="4400" b="1" dirty="0">
                <a:solidFill>
                  <a:srgbClr val="0033CC"/>
                </a:solidFill>
                <a:ea typeface="文新字海-簡楷" pitchFamily="2" charset="-120"/>
              </a:rPr>
              <a:t>速读</a:t>
            </a:r>
            <a:r>
              <a:rPr lang="en-US" altLang="zh-TW" sz="4400" b="1" dirty="0">
                <a:solidFill>
                  <a:srgbClr val="0033CC"/>
                </a:solidFill>
                <a:ea typeface="文新字海-簡楷" pitchFamily="2" charset="-120"/>
              </a:rPr>
              <a:t>(</a:t>
            </a:r>
            <a:r>
              <a:rPr lang="zh-TW" altLang="en-US" sz="4400" b="1" dirty="0">
                <a:solidFill>
                  <a:srgbClr val="0033CC"/>
                </a:solidFill>
                <a:ea typeface="文新字海-簡楷" pitchFamily="2" charset="-120"/>
              </a:rPr>
              <a:t>帖前</a:t>
            </a:r>
            <a:r>
              <a:rPr lang="en-US" sz="4400" b="1" dirty="0">
                <a:solidFill>
                  <a:srgbClr val="0033CC"/>
                </a:solidFill>
                <a:ea typeface="文新字海-簡楷" pitchFamily="2" charset="-120"/>
              </a:rPr>
              <a:t>2:17~3:13)</a:t>
            </a:r>
            <a:r>
              <a:rPr lang="zh-TW" altLang="en-US" sz="4400" b="1">
                <a:solidFill>
                  <a:srgbClr val="0033CC"/>
                </a:solidFill>
                <a:ea typeface="文新字海-簡楷" pitchFamily="2" charset="-120"/>
              </a:rPr>
              <a:t>，</a:t>
            </a:r>
            <a:r>
              <a:rPr lang="zh-TW" altLang="en-US" sz="4400" b="1" dirty="0">
                <a:solidFill>
                  <a:srgbClr val="0033CC"/>
                </a:solidFill>
                <a:ea typeface="文新字海-簡楷" pitchFamily="2" charset="-120"/>
              </a:rPr>
              <a:t>并思想为何“基督徒受患难是命定的”？</a:t>
            </a:r>
            <a:endParaRPr lang="en-US" altLang="zh-TW" sz="4400" b="1" dirty="0">
              <a:solidFill>
                <a:srgbClr val="0033CC"/>
              </a:solidFill>
              <a:latin typeface="Times New Roman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165E6F7-D2E9-0E8A-BA6A-F984D0040BA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676400" y="228600"/>
            <a:ext cx="8991600" cy="6477000"/>
          </a:xfrm>
        </p:spPr>
        <p:txBody>
          <a:bodyPr/>
          <a:lstStyle/>
          <a:p>
            <a:pPr marL="812800" indent="-812800" algn="ctr">
              <a:spcBef>
                <a:spcPct val="0"/>
              </a:spcBef>
              <a:buNone/>
            </a:pPr>
            <a:endParaRPr lang="en-US" altLang="zh-TW" sz="4800" b="1" u="sng" dirty="0">
              <a:solidFill>
                <a:srgbClr val="9900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812800" indent="-812800" algn="ctr">
              <a:spcBef>
                <a:spcPct val="0"/>
              </a:spcBef>
              <a:buNone/>
            </a:pPr>
            <a:r>
              <a:rPr lang="zh-TW" altLang="en-US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贰</a:t>
            </a:r>
            <a:r>
              <a:rPr lang="en-US" altLang="zh-TW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全文大纲分析</a:t>
            </a:r>
            <a:endParaRPr lang="en-US" altLang="zh-TW" sz="4800" b="1" u="sng" dirty="0">
              <a:solidFill>
                <a:srgbClr val="9900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812800" indent="-812800">
              <a:lnSpc>
                <a:spcPct val="90000"/>
              </a:lnSpc>
              <a:spcBef>
                <a:spcPct val="0"/>
              </a:spcBef>
              <a:buNone/>
            </a:pPr>
            <a:endParaRPr lang="zh-TW" altLang="en-US" sz="4500" dirty="0">
              <a:solidFill>
                <a:srgbClr val="0080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  <p:pic>
        <p:nvPicPr>
          <p:cNvPr id="4099" name="Picture 4">
            <a:extLst>
              <a:ext uri="{FF2B5EF4-FFF2-40B4-BE49-F238E27FC236}">
                <a16:creationId xmlns:a16="http://schemas.microsoft.com/office/drawing/2014/main" id="{31831884-7CB5-C817-BBA3-21ACA29D2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15" t="27812" r="15038" b="22812"/>
          <a:stretch>
            <a:fillRect/>
          </a:stretch>
        </p:blipFill>
        <p:spPr bwMode="auto">
          <a:xfrm>
            <a:off x="1524000" y="2286000"/>
            <a:ext cx="8686800" cy="349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258877A9-2102-030D-87D0-3BFD5BA8D54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11200" indent="-711200" algn="ctr">
              <a:buNone/>
            </a:pPr>
            <a:r>
              <a:rPr lang="zh-CN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叁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经文解释及应用</a:t>
            </a:r>
          </a:p>
          <a:p>
            <a:pPr marL="711200" indent="-711200">
              <a:spcBef>
                <a:spcPts val="1800"/>
              </a:spcBef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1. 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保罗整段经文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(2:1~16)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似乎是在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回顾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当初他如何将福音传入，教会如何接受，因此文中共有四处“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你们知道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晓得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(1, 2, 5, 10)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。这表明事情的经过，全是出自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真实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，没有虚假也没有可责备之处。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14068598-BFF3-E0F3-BEAB-AB96D0CF50A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68325" indent="-568325">
              <a:buNone/>
              <a:tabLst>
                <a:tab pos="568325" algn="l"/>
              </a:tabLst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不是徒然，乃是因为帖城教会信徒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生命改变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，而且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福音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也被传开。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参赛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55:11)</a:t>
            </a:r>
          </a:p>
          <a:p>
            <a:pPr marL="711200" indent="-711200">
              <a:buNone/>
            </a:pPr>
            <a:endParaRPr lang="zh-TW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E9EA7FF3-1F2C-07E0-56DA-AB10AED47A86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68325" indent="-568325">
              <a:buNone/>
              <a:tabLst>
                <a:tab pos="509588" algn="l"/>
              </a:tabLst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保罗在进入帖城之前，先在腓立比受监禁、拷打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徒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16:22,24)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，而后被迫离开该地，若不是靠着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神的力量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，若不是传讲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神的真理</a:t>
            </a:r>
            <a:r>
              <a:rPr lang="en-US" altLang="en-US" sz="4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，他岂能“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放开胆量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”的传，而且岂能经历在帖城的“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大争战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徒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17:5~9)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A42DF654-7EB3-C9B1-42B3-39ADF5923D17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4.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保罗在第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节呈明他所传的福音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 marL="517525" indent="0">
              <a:spcBef>
                <a:spcPts val="1200"/>
              </a:spcBef>
              <a:buNone/>
              <a:defRPr/>
            </a:pP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信息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不是出于错误，乃是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真理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，教导的内容是真实可靠的。</a:t>
            </a:r>
            <a:endParaRPr 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517525" indent="0">
              <a:spcBef>
                <a:spcPts val="1200"/>
              </a:spcBef>
              <a:buNone/>
              <a:defRPr/>
            </a:pP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动机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不是出于污秽，乃是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圣洁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，行事的动机是清洁纯净的。</a:t>
            </a:r>
            <a:endParaRPr 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517525" indent="0">
              <a:spcBef>
                <a:spcPts val="1200"/>
              </a:spcBef>
              <a:buNone/>
              <a:defRPr/>
            </a:pP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方法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不是出于诡诈，乃是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正直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，传道的途径是光明磊落的。</a:t>
            </a:r>
            <a:endParaRPr 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928FCD3B-381E-B0FC-8346-810897BE2B6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11200" indent="-7112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5. 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保罗在此最主要是强调，他们与当时一般游行四处的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演辩家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不同，别人的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信息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纯粹是哗众取宠，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动机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全是利己、谋财、贪名，  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手段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则是欺骗狡诈。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1DAAF99F-86AE-455F-5C85-8DDA3A82A76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79438" indent="-57943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6.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第四节保罗用一个以“但”起首的对比语句，来说明他们的事奉，乃是因为神主动的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察验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拣选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托付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他们去传讲福音，因此他们是要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向神负责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，不是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向人负责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，况且神是察验人心肺腑的神。 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诗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26:4)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22288</TotalTime>
  <Words>1485</Words>
  <Application>Microsoft Office PowerPoint</Application>
  <PresentationFormat>Widescreen</PresentationFormat>
  <Paragraphs>47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新細明體</vt:lpstr>
      <vt:lpstr>Calibri</vt:lpstr>
      <vt:lpstr>文鼎顏楷</vt:lpstr>
      <vt:lpstr>文新字海-簡楷</vt:lpstr>
      <vt:lpstr>Times New Roman</vt:lpstr>
      <vt:lpstr>文鼎細標準楷體</vt:lpstr>
      <vt:lpstr>Default Design</vt:lpstr>
      <vt:lpstr>帖撒罗尼迦前后书   第三课   提醒众人使徒的见证 (2:1-16)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GPCCC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創世記課程計劃</dc:title>
  <dc:creator>K F Yang</dc:creator>
  <cp:lastModifiedBy>Kuang-Fu</cp:lastModifiedBy>
  <cp:revision>1048</cp:revision>
  <dcterms:created xsi:type="dcterms:W3CDTF">2008-12-04T21:22:28Z</dcterms:created>
  <dcterms:modified xsi:type="dcterms:W3CDTF">2025-02-28T01:31:35Z</dcterms:modified>
</cp:coreProperties>
</file>