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00" r:id="rId2"/>
    <p:sldId id="708" r:id="rId3"/>
    <p:sldId id="1076" r:id="rId4"/>
    <p:sldId id="1062" r:id="rId5"/>
    <p:sldId id="1117" r:id="rId6"/>
    <p:sldId id="1118" r:id="rId7"/>
    <p:sldId id="1119" r:id="rId8"/>
    <p:sldId id="1120" r:id="rId9"/>
    <p:sldId id="1121" r:id="rId10"/>
    <p:sldId id="1123" r:id="rId11"/>
    <p:sldId id="1138" r:id="rId12"/>
    <p:sldId id="1124" r:id="rId13"/>
    <p:sldId id="1103" r:id="rId14"/>
    <p:sldId id="1125" r:id="rId15"/>
    <p:sldId id="1126" r:id="rId16"/>
    <p:sldId id="1127" r:id="rId17"/>
    <p:sldId id="1128" r:id="rId18"/>
    <p:sldId id="1139" r:id="rId19"/>
    <p:sldId id="1129" r:id="rId20"/>
    <p:sldId id="1104" r:id="rId21"/>
    <p:sldId id="1130" r:id="rId22"/>
    <p:sldId id="1131" r:id="rId23"/>
    <p:sldId id="1132" r:id="rId24"/>
    <p:sldId id="1141" r:id="rId25"/>
    <p:sldId id="1133" r:id="rId26"/>
    <p:sldId id="1136" r:id="rId27"/>
    <p:sldId id="1134" r:id="rId28"/>
    <p:sldId id="1115" r:id="rId29"/>
    <p:sldId id="1111" r:id="rId30"/>
    <p:sldId id="1100" r:id="rId31"/>
    <p:sldId id="1142" r:id="rId32"/>
  </p:sldIdLst>
  <p:sldSz cx="12192000" cy="6858000"/>
  <p:notesSz cx="6950075" cy="92360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33CC"/>
    <a:srgbClr val="008000"/>
    <a:srgbClr val="663300"/>
    <a:srgbClr val="CC0066"/>
    <a:srgbClr val="6600FF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317" autoAdjust="0"/>
  </p:normalViewPr>
  <p:slideViewPr>
    <p:cSldViewPr showGuides="1">
      <p:cViewPr varScale="1">
        <p:scale>
          <a:sx n="99" d="100"/>
          <a:sy n="99" d="100"/>
        </p:scale>
        <p:origin x="72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310671E8-08EC-2B44-98CE-98FF7A416D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633AB45E-FD0F-19AA-9747-4A045591CB0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6" name="Rectangle 4">
            <a:extLst>
              <a:ext uri="{FF2B5EF4-FFF2-40B4-BE49-F238E27FC236}">
                <a16:creationId xmlns:a16="http://schemas.microsoft.com/office/drawing/2014/main" id="{E757DF93-6E03-B779-D3A9-383F10115CF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7" name="Rectangle 5">
            <a:extLst>
              <a:ext uri="{FF2B5EF4-FFF2-40B4-BE49-F238E27FC236}">
                <a16:creationId xmlns:a16="http://schemas.microsoft.com/office/drawing/2014/main" id="{D1E68B66-4826-EE09-2B86-816265B970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8E4AEAA-FB4A-4521-BECC-00DF33F151A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D1E60C-2E7F-09A3-5E55-48388235FB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BBE7B3-28D9-3542-FBF2-2AB02B1C9D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8E3F88-95AB-4E64-85BA-3CF42E6D6C64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7BC96A7-DB78-8C25-E462-E75881022C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E79352A-2FBC-855E-11F5-2CF54F6E5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1BBBC-15D1-0ED7-6A06-F5799F1129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D82C9-54C4-D51C-6962-0E0CD26B6F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3AED5E-57B1-4264-8629-851A2DEFAA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EFCA14-447F-6412-CB4D-A2526B18D6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6E9218-3A1A-6B78-3870-680B00B96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E58D92-C2BA-9FF5-3C4D-D61CCCF2A2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CAD9B-FEBA-4A50-B550-45F4949A36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6825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EEEB76-6E40-70B4-4FC5-C704DE51F5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8A1375-9EEB-4252-6CEE-F28842ACF9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A3EFA8-F39E-E4DC-48DD-0C5BC47DE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1B763-AD42-4350-B4B6-B26CC021F5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789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C8792D-4FAB-E120-7BF8-D628728AFD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FE5B86-AE46-378E-16D7-AFED83602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4CC602-75CF-8718-B2A9-C7E4D144A2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59FD93-DE77-4C0A-9FC9-6C726B40199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820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BFCDC1-A032-8BE4-7409-473909E782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F3BBF2-12C9-B97F-A9ED-C69A260214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AA6AFA-038C-FD97-F8E0-AF9A7C1DFB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E2863-36C8-4DEE-9219-B88757B584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224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74693E-5096-E5BB-3742-84C9D0B8BF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0E9938-5D9E-389B-85FB-CC9BD02040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F77C56-4C64-5D26-8054-8CBD91A72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BF8E53-059E-4FFC-98F9-4738E7701C9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774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75E076-40BD-9E5B-002C-B30CCB377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B7DAD3-3E60-AB23-5E48-44B97D71B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1E8E76-04B2-3D07-6785-18874615D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97DC1-F59A-4F93-B1E9-D8A88F7C6B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996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1D3E7B-D6F3-8098-41FA-5D642FBAE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CD9F5FD-E37D-48B3-CBBA-36EF89DE82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722C305-4E1D-985F-6F32-4020208FAC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F3084-B74F-47B9-A9B0-EC5A2C495A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448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FC19304-2DDF-2703-D7EE-85B26261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50574B-DACA-C5F6-D0DD-37BA591CF9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36D87F-71A0-A837-EA96-BE5C23F4C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FFDCA-A1B7-4D45-8371-CB6D98AA813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501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DDE00F-4F0C-1858-8F59-87843FB729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95081F7-DDBF-B8DF-7599-BA8CBCDEA7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78EC08-7865-3EB2-6EA3-B04E30778B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1157F-4705-446B-BAF2-64BFF77F8B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32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B85C3F-375F-D56C-9BD2-7DEA7087B1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1226EE-CDE2-D47A-35FA-7A9325E98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41548C-3ED6-1738-2A6E-5324C42E2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71E9B4-5E3B-4008-BAF3-1F9191F347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765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F65F13-6CD9-92E3-7F1B-8CEB74953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1C15AB-28C5-4A78-A32D-9E2F408064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8A70FD-E458-B410-D1A5-3562FBD240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D71E6-A6CA-437C-941E-955393742B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713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9A42716-9361-E1DF-9BDA-D199130E7F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B9BB8E3-341C-39A1-7350-DB1256F530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281B480-8BEC-8130-578A-F211619522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EA115C-9716-6318-C6CB-C1CCB14F1F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D16DAF8-532A-2327-34A6-5239C3A303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562F39CA-4767-4FE1-903E-8153DCD548B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B4EE29B-494A-1331-3FA2-8AF2D4586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667000"/>
            <a:ext cx="9144000" cy="1524000"/>
          </a:xfrm>
        </p:spPr>
        <p:txBody>
          <a:bodyPr/>
          <a:lstStyle/>
          <a:p>
            <a:pPr eaLnBrk="1" hangingPunct="1"/>
            <a:r>
              <a:rPr lang="zh-TW" altLang="en-US" sz="5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帖撒罗尼迦前后书</a:t>
            </a:r>
            <a:r>
              <a:rPr lang="zh-TW" altLang="en-US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br>
              <a:rPr lang="zh-CN" altLang="en-US" sz="5000" b="1" dirty="0">
                <a:solidFill>
                  <a:srgbClr val="CC33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TW" sz="45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第四课</a:t>
            </a:r>
            <a: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b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顾念众人的景况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(2:17-3:13)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endParaRPr lang="en-US" altLang="zh-TW" sz="48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3BE5FC91-38AC-65D5-3F09-C4E5540B8D8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85800" indent="-6858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“来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Parousia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”原文是描述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君王的来临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，当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高位者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莅临时，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低位者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要以礼物荣耀他，所以这里的“冠冕”是保罗要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呈现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给主的荣耀，不是从主那里领受的冠冕。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93D5FA0-A091-60A0-1415-3951B299CEB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25475" indent="-62547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这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冠冕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与提后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4:8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冠冕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不同，那里的冠冕是保罗从主所领受的奖赏。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625475" indent="-625475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”一字共出现多达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次</a:t>
            </a:r>
            <a:r>
              <a:rPr lang="en-US" altLang="zh-CN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——</a:t>
            </a: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2:19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 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3:13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 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4:15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 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5:23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 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0DA3A355-ADB3-98C1-AF58-9EEB00C4423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可见我们将来见主面时所呈现的荣耀，不是我们在世上的名利，乃是我们所结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属灵的果子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弟兄姊妹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那我们所建造的这“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工程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”，是否在基督台前能荣耀他，是否能站立得住呢？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3:13~14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，林后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5:10)</a:t>
            </a:r>
          </a:p>
          <a:p>
            <a:pPr marL="579438" indent="-579438">
              <a:buNone/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E91F3CC0-A6CC-0A90-7438-1D73EF25E5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25475" indent="-625475" algn="l">
              <a:spcBef>
                <a:spcPts val="1800"/>
              </a:spcBef>
              <a:buFontTx/>
              <a:buAutoNum type="arabicPeriod"/>
            </a:pPr>
            <a:r>
              <a:rPr lang="zh-TW" altLang="en-US" sz="4500" b="1" dirty="0">
                <a:solidFill>
                  <a:srgbClr val="663300"/>
                </a:solidFill>
                <a:ea typeface="文新字海-簡楷" pitchFamily="2" charset="-120"/>
              </a:rPr>
              <a:t>什么是我们见主耶稣基督时，可以荣耀他，呈现予他的冠冕？若是如此，我们的服事，甚至我们的人生观的动机和着重点是什么？ </a:t>
            </a:r>
            <a:endParaRPr lang="en-US" altLang="en-US" sz="4500" b="1" dirty="0">
              <a:solidFill>
                <a:srgbClr val="6633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B866B104-9D73-C952-928F-9B033009236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46125" indent="-746125">
              <a:buFontTx/>
              <a:buAutoNum type="arabicPeriod" startAt="9"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保罗挂念他们太甚，因此就差遣提摩太前往探望他们，“既不能再忍”在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节中用了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次，可见 保罗是如何思念他的属灵儿女，  提摩太的任务是去“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坚固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”和  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劝慰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”他们的信心。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F2C79275-C417-BB19-29CD-DA3C0D4A973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由于提摩太的年青，保罗特别的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肯定他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，说他是“我们的弟兄”和“神的执事”，是代表保罗，也与保罗同领受神所交托的职份。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C0A95FB2-D2A8-205D-2B4D-9C79A6B4B5F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“摇动”是描述如“狗尾巴来回摆动一般”，意即信心因受患难所搅扰而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动摇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；“命定”是“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被指定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”之意；“那诱惑人的”是指“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撒旦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”，它引诱信徒离开真道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4:3,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7:5)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685800" indent="-685800">
              <a:buNone/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12CF509B-FAF0-E4A7-7629-8793F1AA0F4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信徒遭遇患难，受挫折时，通常首先的反应是“我得罪了神”或“神撇弃了我”，但是保罗要信徒们知道，有一种患难是“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命定的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”，提后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3:12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及 徒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14:22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都有相同的教导，我们所受的这一种患难是从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撒旦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世界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而来，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F8EB4B5C-78CD-366C-D2E1-5954B58F578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撒旦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是这世界的王，而我们不属这世界，正如主不属这世界一样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约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15:19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17:14)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，所以世人恨我们，是因我们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不属这世界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，是因我们不与他们同流合污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彼前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4:1~5)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，因此这种患难是“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命定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”的，但是神也“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命定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”我们在其中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得荣耀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5:10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，提后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2:12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，帖前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5:9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，林后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4:17)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23454ED8-9016-3A0B-7183-6F9E6DCDDC5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66700" y="685800"/>
            <a:ext cx="11658600" cy="6629400"/>
          </a:xfrm>
        </p:spPr>
        <p:txBody>
          <a:bodyPr/>
          <a:lstStyle/>
          <a:p>
            <a:pPr marL="798513" indent="-798513">
              <a:lnSpc>
                <a:spcPts val="5100"/>
              </a:lnSpc>
              <a:spcBef>
                <a:spcPts val="2400"/>
              </a:spcBef>
              <a:buAutoNum type="arabicPeriod" startAt="13"/>
            </a:pP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跟进事工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十分重要，免得使“劳苦归于徒然”，免得真道的种子在未扎根之前就被撒旦夺走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13:19)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。在这几节中，跟进的内容包括了：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260475" indent="-1028700">
              <a:lnSpc>
                <a:spcPts val="5100"/>
              </a:lnSpc>
              <a:spcBef>
                <a:spcPts val="1200"/>
              </a:spcBef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坚固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─ 明白救恩，学习真理，得知如何面对苦难等，使信心得以扎根稳固。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 marL="1260475" indent="-1028700">
              <a:lnSpc>
                <a:spcPts val="5100"/>
              </a:lnSpc>
              <a:spcBef>
                <a:spcPts val="1200"/>
              </a:spcBef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劝慰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─ 团契聚会，肢体相交，关怀探望，提供信徒生活上所需，使信心得以增长。</a:t>
            </a:r>
          </a:p>
          <a:p>
            <a:pPr marL="798513" indent="-798513">
              <a:spcBef>
                <a:spcPts val="2400"/>
              </a:spcBef>
              <a:buAutoNum type="arabicPeriod" startAt="13"/>
            </a:pP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7B1A99CC-CF64-F945-1CF5-D454022C99B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711200" indent="-711200">
              <a:spcBef>
                <a:spcPct val="0"/>
              </a:spcBef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壹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前言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ts val="1800"/>
              </a:spcBef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保罗在论完当初福音如何的传入帖城，以及帖城教会的众人如何的领受福音之后，他转而叙述他是如何的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思念众人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，以致他差遣提摩太回去探望教会众人，并因提摩太所带回来的好消息，他如何大大的受到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鼓励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及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安慰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11200" indent="-711200" algn="l">
              <a:spcBef>
                <a:spcPct val="0"/>
              </a:spcBef>
            </a:pPr>
            <a:endParaRPr lang="en-US" altLang="en-US" sz="4500" b="1" dirty="0">
              <a:solidFill>
                <a:srgbClr val="008000"/>
              </a:solidFill>
              <a:ea typeface="文新字海-簡楷" pitchFamily="2" charset="-120"/>
            </a:endParaRPr>
          </a:p>
          <a:p>
            <a:pPr marL="711200" indent="-711200" algn="l">
              <a:spcBef>
                <a:spcPct val="0"/>
              </a:spcBef>
            </a:pPr>
            <a:endParaRPr lang="en-US" altLang="en-US" sz="4500" b="1" dirty="0">
              <a:solidFill>
                <a:srgbClr val="008000"/>
              </a:solidFill>
              <a:ea typeface="文新字海-簡楷" pitchFamily="2" charset="-120"/>
            </a:endParaRPr>
          </a:p>
          <a:p>
            <a:pPr marL="711200" indent="-711200" algn="l">
              <a:spcBef>
                <a:spcPct val="0"/>
              </a:spcBef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317C2765-9609-4083-E268-DEE890FA46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25475" indent="-625475" algn="l">
              <a:spcBef>
                <a:spcPts val="1800"/>
              </a:spcBef>
            </a:pPr>
            <a:r>
              <a:rPr lang="en-US" altLang="zh-TW" sz="4500" b="1" dirty="0">
                <a:solidFill>
                  <a:srgbClr val="663300"/>
                </a:solidFill>
                <a:ea typeface="文新字海-簡楷" pitchFamily="2" charset="-120"/>
              </a:rPr>
              <a:t>2.</a:t>
            </a:r>
            <a:r>
              <a:rPr lang="zh-TW" altLang="en-US" sz="4500" b="1" dirty="0">
                <a:solidFill>
                  <a:srgbClr val="663300"/>
                </a:solidFill>
                <a:ea typeface="文新字海-簡楷" pitchFamily="2" charset="-120"/>
              </a:rPr>
              <a:t> 跟进</a:t>
            </a:r>
            <a:r>
              <a:rPr lang="en-US" altLang="en-US" sz="4500" b="1" dirty="0">
                <a:solidFill>
                  <a:srgbClr val="663300"/>
                </a:solidFill>
                <a:ea typeface="文新字海-簡楷" pitchFamily="2" charset="-120"/>
              </a:rPr>
              <a:t> (Follow up)</a:t>
            </a:r>
            <a:r>
              <a:rPr lang="zh-TW" altLang="en-US" sz="4500" b="1" dirty="0">
                <a:solidFill>
                  <a:srgbClr val="663300"/>
                </a:solidFill>
                <a:ea typeface="文新字海-簡楷" pitchFamily="2" charset="-120"/>
              </a:rPr>
              <a:t>初信者的事工为什么重要？跟进的事工内容很广，在第三章一</a:t>
            </a:r>
            <a:r>
              <a:rPr lang="en-US" altLang="en-US" sz="4500" b="1" dirty="0">
                <a:solidFill>
                  <a:srgbClr val="663300"/>
                </a:solidFill>
                <a:ea typeface="文新字海-簡楷" pitchFamily="2" charset="-120"/>
              </a:rPr>
              <a:t>~</a:t>
            </a:r>
            <a:r>
              <a:rPr lang="zh-TW" altLang="en-US" sz="4500" b="1" dirty="0">
                <a:solidFill>
                  <a:srgbClr val="663300"/>
                </a:solidFill>
                <a:ea typeface="文新字海-簡楷" pitchFamily="2" charset="-120"/>
              </a:rPr>
              <a:t>五节中提供那些原则？</a:t>
            </a:r>
            <a:endParaRPr lang="en-US" altLang="en-US" sz="4500" b="1" dirty="0">
              <a:solidFill>
                <a:srgbClr val="663300"/>
              </a:solidFill>
              <a:ea typeface="文新字海-簡楷" pitchFamily="2" charset="-120"/>
            </a:endParaRPr>
          </a:p>
          <a:p>
            <a:pPr algn="l"/>
            <a:endParaRPr lang="zh-TW" altLang="en-US" sz="4500" b="1" i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0461F336-ACA5-741F-B0C4-DF74348EBAD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66700" y="685800"/>
            <a:ext cx="116586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保罗所面临的困苦患难，主要是指当时在哥林多城所受的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迫害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，及为帖城众弟兄的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挂心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，但这一切因着提摩太所带回来的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好消息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，使保罗得了安慰和鼓励，甚至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激发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他为真理迫切的作战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比较林前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与徒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18:5)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50888" indent="-750888">
              <a:buNone/>
            </a:pPr>
            <a:endParaRPr lang="en-US" altLang="en-US" sz="4500" b="1" dirty="0">
              <a:solidFill>
                <a:srgbClr val="0080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40EFE2C7-6C87-1E08-9036-9E037274F3A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47650" y="685800"/>
            <a:ext cx="116967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保罗既知道帖城教会众人在真道上站立得稳，面对如此美好的作工果效，他并不归功于己，反而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归功于神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，因为这是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神的道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运行在他们心中所作的功夫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(2:13)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，也是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所赐给他们在患难中的喜乐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(1:6)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。保罗对好消息响应的正确心态，诚然是我们所应当有的服事态度，凡事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归荣耀与神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腓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2C2F32E0-39DC-BAB6-0CC4-73554AB3A95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16.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虽然保罗为他们高兴，但是这仍不减弱他想回去探望他们的心，因为他深知这些属灵的子女仍需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持续长进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4-5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章就是保罗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立时的教导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C84DC7C7-3E13-CE29-8B97-31C2A55F524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祷告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来结束第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1~3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章，其内容主要是祈求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98513" indent="-798513"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愿神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开路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，引领他回帖城，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98513" indent="-798513"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	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愿主使帖城教会众人的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爱心充足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A39A3309-5FC2-5FEB-BA9F-5C3AA9E3F85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66700" y="685800"/>
            <a:ext cx="11658600" cy="6629400"/>
          </a:xfrm>
        </p:spPr>
        <p:txBody>
          <a:bodyPr/>
          <a:lstStyle/>
          <a:p>
            <a:pPr marL="750888" indent="-7508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18.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”是永远需要操练─“增加和满溢”，所以保罗说，“惟有彼此相爱，要常以为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亏欠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13:8)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6E9FC747-D68F-ADD6-0363-BD03F312F3E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685800"/>
            <a:ext cx="117348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“爱心”的操练也使人信心坚固，成为圣洁无可责备，因为成圣的生活不只是在于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个人灵里的追求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基督的生命，同时也要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建立肢体生活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，借着彼此的相交使我们得“鼓励，安慰”，得补满信心的不足，使我们成为“信心坚固”，“圣洁，无可责备”的门徒。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9D92B808-5DC7-F24E-8226-29D040677D6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主耶稣同众圣徒的再来，乃指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教会被提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之时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(4:15)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，“圣徒”可能包括死而复活的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天使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原文意思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Holy Ones 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，这个“再来”对那等候的人，是与罪无关，乃是为要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拯救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9:28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，腓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3:20-21)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F7413B9E-CEC6-C2CA-90CB-888A10D4A84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25475" indent="-625475" algn="l">
              <a:spcBef>
                <a:spcPts val="1800"/>
              </a:spcBef>
            </a:pPr>
            <a:r>
              <a:rPr lang="en-US" altLang="zh-TW" sz="4500" b="1" dirty="0">
                <a:solidFill>
                  <a:srgbClr val="663300"/>
                </a:solidFill>
                <a:ea typeface="文新字海-簡楷" pitchFamily="2" charset="-120"/>
              </a:rPr>
              <a:t>3. </a:t>
            </a:r>
            <a:r>
              <a:rPr lang="zh-TW" altLang="en-US" sz="4500" b="1" dirty="0">
                <a:solidFill>
                  <a:srgbClr val="663300"/>
                </a:solidFill>
                <a:ea typeface="文新字海-簡楷" pitchFamily="2" charset="-120"/>
              </a:rPr>
              <a:t>追求成圣的生活不是一个人的 “修行”，保罗在第三章六</a:t>
            </a:r>
            <a:r>
              <a:rPr lang="en-US" altLang="en-US" sz="4500" b="1" dirty="0">
                <a:solidFill>
                  <a:srgbClr val="663300"/>
                </a:solidFill>
                <a:ea typeface="文新字海-簡楷" pitchFamily="2" charset="-120"/>
              </a:rPr>
              <a:t>~</a:t>
            </a:r>
            <a:r>
              <a:rPr lang="zh-TW" altLang="en-US" sz="4500" b="1" dirty="0">
                <a:solidFill>
                  <a:srgbClr val="663300"/>
                </a:solidFill>
                <a:ea typeface="文新字海-簡楷" pitchFamily="2" charset="-120"/>
              </a:rPr>
              <a:t>十三节中所论述的内容，  如何实际的应用到我们的教会 、团契中的肢体生活？</a:t>
            </a:r>
            <a:endParaRPr lang="en-US" altLang="en-US" sz="4500" b="1" dirty="0">
              <a:solidFill>
                <a:srgbClr val="6633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E8F3681E-9248-9F64-F851-2C870459B81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肆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结论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保罗对帖城教会会众的爱是何等的真实迫切，也让我们看到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肢体相交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的重要，因为它不只是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今生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的成圣生活的助力，也是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将来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见主面时所呈现的荣耀。</a:t>
            </a:r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DB6A9E16-CE79-379C-FCB6-DDD6F100E9C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606549" y="685800"/>
            <a:ext cx="8991600" cy="6477000"/>
          </a:xfrm>
        </p:spPr>
        <p:txBody>
          <a:bodyPr/>
          <a:lstStyle/>
          <a:p>
            <a:pPr marL="812800" indent="-812800" algn="ctr">
              <a:spcBef>
                <a:spcPct val="0"/>
              </a:spcBef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贰</a:t>
            </a:r>
            <a:r>
              <a:rPr lang="en-US" altLang="zh-TW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全文大纲分析</a:t>
            </a:r>
            <a:endParaRPr lang="en-US" altLang="zh-TW" sz="4800" b="1" u="sng" dirty="0">
              <a:solidFill>
                <a:srgbClr val="99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12800" indent="-812800">
              <a:lnSpc>
                <a:spcPct val="90000"/>
              </a:lnSpc>
              <a:spcBef>
                <a:spcPct val="0"/>
              </a:spcBef>
              <a:buNone/>
            </a:pPr>
            <a:endParaRPr lang="zh-TW" altLang="en-US" sz="4500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  <p:pic>
        <p:nvPicPr>
          <p:cNvPr id="4099" name="Picture 5">
            <a:extLst>
              <a:ext uri="{FF2B5EF4-FFF2-40B4-BE49-F238E27FC236}">
                <a16:creationId xmlns:a16="http://schemas.microsoft.com/office/drawing/2014/main" id="{15F8CBF4-A54A-C1EA-2535-D4CC7A1E5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99" t="32256" r="3880" b="26227"/>
          <a:stretch>
            <a:fillRect/>
          </a:stretch>
        </p:blipFill>
        <p:spPr bwMode="auto">
          <a:xfrm>
            <a:off x="1693864" y="2133600"/>
            <a:ext cx="8891587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B7079742-2783-D001-805D-04F3DA70972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95300" y="685800"/>
            <a:ext cx="11201400" cy="66294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伍</a:t>
            </a:r>
            <a:r>
              <a:rPr lang="en-US" altLang="zh-TW" sz="4800" b="1" u="sng" dirty="0">
                <a:solidFill>
                  <a:srgbClr val="990000"/>
                </a:solidFill>
                <a:ea typeface="文新字海-簡楷" pitchFamily="2" charset="-120"/>
              </a:rPr>
              <a:t>‧</a:t>
            </a: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作业</a:t>
            </a:r>
            <a:endParaRPr lang="en-US" altLang="en-US" sz="4800" u="sng" dirty="0">
              <a:solidFill>
                <a:srgbClr val="990000"/>
              </a:solidFill>
              <a:ea typeface="文新字海-簡楷" pitchFamily="2" charset="-12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4500" b="1" dirty="0">
                <a:solidFill>
                  <a:srgbClr val="0033CC"/>
                </a:solidFill>
                <a:ea typeface="文新字海-簡楷" pitchFamily="2" charset="-120"/>
              </a:rPr>
              <a:t>速读</a:t>
            </a:r>
            <a:r>
              <a:rPr lang="en-US" altLang="en-US" sz="4500" b="1" dirty="0">
                <a:solidFill>
                  <a:srgbClr val="0033CC"/>
                </a:solidFill>
                <a:ea typeface="文新字海-簡楷" pitchFamily="2" charset="-120"/>
              </a:rPr>
              <a:t>4:1:12 </a:t>
            </a:r>
            <a:r>
              <a:rPr lang="zh-TW" altLang="en-US" sz="4500" b="1" dirty="0">
                <a:solidFill>
                  <a:srgbClr val="0033CC"/>
                </a:solidFill>
                <a:ea typeface="文新字海-簡楷" pitchFamily="2" charset="-120"/>
              </a:rPr>
              <a:t>二次，并思想“作安静人，办自己的事和亲手作工”与爱心有何关系？</a:t>
            </a:r>
            <a:endParaRPr lang="en-US" altLang="en-US" sz="4500" b="1" dirty="0">
              <a:solidFill>
                <a:srgbClr val="0033CC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6F8F6AD2-7FD1-FD84-8761-06BF354239E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676400" y="457200"/>
            <a:ext cx="8991600" cy="66294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500" b="1" u="sng" dirty="0">
                <a:solidFill>
                  <a:srgbClr val="990000"/>
                </a:solidFill>
                <a:ea typeface="文新字海-簡楷" pitchFamily="2" charset="-120"/>
              </a:rPr>
              <a:t>溪水边福音事工</a:t>
            </a:r>
            <a:endParaRPr lang="en-US" altLang="zh-TW" sz="4500" b="1" dirty="0">
              <a:solidFill>
                <a:srgbClr val="990000"/>
              </a:solidFill>
              <a:ea typeface="文新字海-簡楷" pitchFamily="2" charset="-120"/>
            </a:endParaRPr>
          </a:p>
          <a:p>
            <a:pPr marL="0" indent="0" algn="ctr">
              <a:buNone/>
            </a:pPr>
            <a:r>
              <a:rPr lang="en-US" altLang="zh-TW" sz="4500" b="1" dirty="0">
                <a:solidFill>
                  <a:schemeClr val="tx2"/>
                </a:solidFill>
                <a:ea typeface="文新字海-簡楷" pitchFamily="2" charset="-120"/>
              </a:rPr>
              <a:t>www.ByHisStream.org</a:t>
            </a:r>
          </a:p>
          <a:p>
            <a:pPr marL="0" indent="0" algn="ctr">
              <a:buNone/>
            </a:pPr>
            <a:r>
              <a:rPr lang="en-US" altLang="zh-TW" sz="4500" b="1" dirty="0">
                <a:solidFill>
                  <a:schemeClr val="tx2"/>
                </a:solidFill>
                <a:ea typeface="文新字海-簡楷" pitchFamily="2" charset="-120"/>
              </a:rPr>
              <a:t>www.XiShuiBian.org</a:t>
            </a:r>
          </a:p>
          <a:p>
            <a:pPr marL="0" indent="0" algn="ctr">
              <a:buNone/>
            </a:pPr>
            <a:endParaRPr lang="en-US" altLang="zh-TW" sz="4500" b="1" dirty="0">
              <a:solidFill>
                <a:schemeClr val="tx2"/>
              </a:solidFill>
              <a:ea typeface="文新字海-簡楷" pitchFamily="2" charset="-120"/>
            </a:endParaRPr>
          </a:p>
          <a:p>
            <a:pPr marL="0" indent="0" algn="ctr">
              <a:buNone/>
            </a:pPr>
            <a:r>
              <a:rPr lang="zh-TW" altLang="en-US" sz="4500" b="1" u="sng" dirty="0">
                <a:solidFill>
                  <a:srgbClr val="990000"/>
                </a:solidFill>
                <a:ea typeface="文新字海-簡楷" pitchFamily="2" charset="-120"/>
              </a:rPr>
              <a:t>新浪微博</a:t>
            </a:r>
          </a:p>
          <a:p>
            <a:pPr marL="0" indent="0" algn="ctr">
              <a:buNone/>
            </a:pPr>
            <a:r>
              <a:rPr lang="zh-TW" altLang="en-US" sz="4500" b="1" dirty="0">
                <a:solidFill>
                  <a:schemeClr val="tx2"/>
                </a:solidFill>
                <a:ea typeface="文新字海-簡楷" pitchFamily="2" charset="-120"/>
              </a:rPr>
              <a:t>溪水边的心灵</a:t>
            </a:r>
          </a:p>
          <a:p>
            <a:pPr marL="0" indent="0" algn="ctr">
              <a:buNone/>
            </a:pPr>
            <a:endParaRPr kumimoji="0" lang="zh-TW" altLang="en-US" sz="4500" b="1" dirty="0">
              <a:solidFill>
                <a:schemeClr val="tx2"/>
              </a:solidFill>
              <a:ea typeface="文新字海-簡楷" pitchFamily="2" charset="-120"/>
            </a:endParaRPr>
          </a:p>
          <a:p>
            <a:pPr marL="0" indent="0" algn="ctr">
              <a:buNone/>
            </a:pPr>
            <a:endParaRPr lang="en-US" altLang="zh-TW" sz="4500" b="1" dirty="0">
              <a:solidFill>
                <a:srgbClr val="9900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45044A31-9967-3F3D-C2A3-DC838A9BCF6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685800"/>
            <a:ext cx="116586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CN" altLang="en-US" sz="4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叁</a:t>
            </a:r>
            <a:r>
              <a:rPr lang="en-US" altLang="zh-TW" sz="4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经文解释及应用</a:t>
            </a:r>
          </a:p>
          <a:p>
            <a:pPr marL="568325" indent="-568325">
              <a:spcBef>
                <a:spcPts val="1800"/>
              </a:spcBef>
              <a:buFontTx/>
              <a:buAutoNum type="arabicPeriod"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保罗在经文当中的解释，似乎暗示帖城教会中，有人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不谅解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埋怨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保罗在他们受逼迫时，不在他们中间与他们一同受苦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68325" indent="-568325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不过保罗在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17~18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节中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说明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了他的苦衷，他是身不由己，迫不得已，不能回去帖撒罗尼迦。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3269A0D5-06B0-2FDB-8E1F-A8A7D062F0D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685800"/>
            <a:ext cx="11582400" cy="6629400"/>
          </a:xfrm>
        </p:spPr>
        <p:txBody>
          <a:bodyPr/>
          <a:lstStyle/>
          <a:p>
            <a:pPr marL="682625" indent="-68262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 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离别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”一字是很特别，其意义是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使成为孤儿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，充分表达保罗的感情，因为他是被迫离开他的属灵的婴儿</a:t>
            </a:r>
            <a:r>
              <a:rPr lang="en-US" altLang="zh-CN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——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帖城教会众人。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FD859849-7E79-ECAE-5E0A-7DACEA6F4E6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85800" indent="-6858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在属灵上基督徒的“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分离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”都是“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暂时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”的，因为我们深信在基督里，我们必然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再见面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，况且我们都是受洗归入主的身体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12:13)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圣灵联络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我们众人，不 论我们在那里都是“面目离别，心里却不离别”。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2FF65611-F373-7A4C-7656-1656D8564CC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22288" indent="-5222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保罗屡次极力想回去帖城，但却遭撒旦阻挡，许多解经家认为，这可能是“官府取了耶孙和其余的人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立下保状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徒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17:9)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，他们保证保罗不得回去帖城，但不论如何，犹太人和外邦人都阻止了保罗的再访帖城，而保罗解释这股势力的终极主事者是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撒旦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，其名字的意思就是“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抵挡者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6D86A54A-45B0-37B8-B15B-3255DD8C1F6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457200"/>
            <a:ext cx="11430000" cy="6629400"/>
          </a:xfrm>
        </p:spPr>
        <p:txBody>
          <a:bodyPr/>
          <a:lstStyle/>
          <a:p>
            <a:pPr marL="568325" indent="-568325">
              <a:lnSpc>
                <a:spcPts val="5000"/>
              </a:lnSpc>
              <a:spcBef>
                <a:spcPts val="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当事情受到挫折时，我们如何分辨这事是出自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神的拦阻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，还是出自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撒旦的抵挡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68325" indent="-568325">
              <a:lnSpc>
                <a:spcPts val="5000"/>
              </a:lnSpc>
              <a:spcBef>
                <a:spcPts val="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这分辨有时并不太容易，一般来说“若是不能使人得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属灵的好处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”，则这拦阻可能是出自撒旦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但无论如何，神却可以使各样的恶劣环境扭转，使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神得荣耀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，使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人得益处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8:28)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，在帖城教会众人身上即是如此，他们虽在大迫害中，仍是充满信心、爱心和盼望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(1:3)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7B1E2C6A-BD08-8A9E-67CE-7702CC2D4DE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这二节最适当的翻译为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-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在我们主耶稣来的时候，</a:t>
            </a:r>
            <a:endParaRPr lang="en-US" altLang="zh-TW" sz="4400" b="1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盼望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喜乐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并所夸的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冠冕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是什么呢？</a:t>
            </a:r>
            <a:endParaRPr lang="en-US" altLang="zh-TW" sz="4400" b="1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岂不是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你们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吗？</a:t>
            </a:r>
            <a:endParaRPr lang="en-US" altLang="zh-TW" sz="4400" b="1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是的！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你们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就是我们的荣耀，我们的喜乐。</a:t>
            </a:r>
            <a:endParaRPr lang="en-US" altLang="en-US" sz="4400" b="1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22370</TotalTime>
  <Words>1733</Words>
  <Application>Microsoft Office PowerPoint</Application>
  <PresentationFormat>Widescreen</PresentationFormat>
  <Paragraphs>57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新細明體</vt:lpstr>
      <vt:lpstr>Calibri</vt:lpstr>
      <vt:lpstr>文鼎顏楷</vt:lpstr>
      <vt:lpstr>文新字海-簡楷</vt:lpstr>
      <vt:lpstr>Times New Roman</vt:lpstr>
      <vt:lpstr>Default Design</vt:lpstr>
      <vt:lpstr>帖撒罗尼迦前后书   第四课   顾念众人的景况 (2:17-3:13)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GPCCC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創世記課程計劃</dc:title>
  <dc:creator>K F Yang</dc:creator>
  <cp:lastModifiedBy>Kuang-Fu</cp:lastModifiedBy>
  <cp:revision>1061</cp:revision>
  <dcterms:created xsi:type="dcterms:W3CDTF">2008-12-04T21:22:28Z</dcterms:created>
  <dcterms:modified xsi:type="dcterms:W3CDTF">2025-03-03T08:10:32Z</dcterms:modified>
</cp:coreProperties>
</file>