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300" r:id="rId2"/>
    <p:sldId id="708" r:id="rId3"/>
    <p:sldId id="1076" r:id="rId4"/>
    <p:sldId id="1062" r:id="rId5"/>
    <p:sldId id="1117" r:id="rId6"/>
    <p:sldId id="1118" r:id="rId7"/>
    <p:sldId id="1119" r:id="rId8"/>
    <p:sldId id="1120" r:id="rId9"/>
    <p:sldId id="1121" r:id="rId10"/>
    <p:sldId id="1103" r:id="rId11"/>
    <p:sldId id="1138" r:id="rId12"/>
    <p:sldId id="1124" r:id="rId13"/>
    <p:sldId id="1125" r:id="rId14"/>
    <p:sldId id="1126" r:id="rId15"/>
    <p:sldId id="1127" r:id="rId16"/>
    <p:sldId id="1128" r:id="rId17"/>
    <p:sldId id="1139" r:id="rId18"/>
    <p:sldId id="1129" r:id="rId19"/>
    <p:sldId id="1130" r:id="rId20"/>
    <p:sldId id="1131" r:id="rId21"/>
    <p:sldId id="1104" r:id="rId22"/>
    <p:sldId id="1132" r:id="rId23"/>
    <p:sldId id="1141" r:id="rId24"/>
    <p:sldId id="1133" r:id="rId25"/>
    <p:sldId id="1136" r:id="rId26"/>
    <p:sldId id="1134" r:id="rId27"/>
    <p:sldId id="1115" r:id="rId28"/>
    <p:sldId id="1111" r:id="rId29"/>
    <p:sldId id="1100" r:id="rId30"/>
  </p:sldIdLst>
  <p:sldSz cx="12192000" cy="6858000"/>
  <p:notesSz cx="6950075" cy="92360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8000"/>
    <a:srgbClr val="990000"/>
    <a:srgbClr val="663300"/>
    <a:srgbClr val="CC0066"/>
    <a:srgbClr val="6600FF"/>
    <a:srgbClr val="33CC33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971" autoAdjust="0"/>
    <p:restoredTop sz="94317" autoAdjust="0"/>
  </p:normalViewPr>
  <p:slideViewPr>
    <p:cSldViewPr showGuides="1">
      <p:cViewPr varScale="1">
        <p:scale>
          <a:sx n="99" d="100"/>
          <a:sy n="99" d="100"/>
        </p:scale>
        <p:origin x="72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>
            <a:extLst>
              <a:ext uri="{FF2B5EF4-FFF2-40B4-BE49-F238E27FC236}">
                <a16:creationId xmlns:a16="http://schemas.microsoft.com/office/drawing/2014/main" id="{840C83DE-6144-9472-70B8-B9B762F33A5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9715" name="Rectangle 3">
            <a:extLst>
              <a:ext uri="{FF2B5EF4-FFF2-40B4-BE49-F238E27FC236}">
                <a16:creationId xmlns:a16="http://schemas.microsoft.com/office/drawing/2014/main" id="{DA9CBB7D-891A-C4A7-4C2C-67064EA1A37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9716" name="Rectangle 4">
            <a:extLst>
              <a:ext uri="{FF2B5EF4-FFF2-40B4-BE49-F238E27FC236}">
                <a16:creationId xmlns:a16="http://schemas.microsoft.com/office/drawing/2014/main" id="{65E45551-CF72-FDDB-B120-01ACDE4CEE5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9717" name="Rectangle 5">
            <a:extLst>
              <a:ext uri="{FF2B5EF4-FFF2-40B4-BE49-F238E27FC236}">
                <a16:creationId xmlns:a16="http://schemas.microsoft.com/office/drawing/2014/main" id="{7E4CC46C-C8C7-1ACC-062A-5A67DE95FBB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D5BF6F52-0C9B-489B-AFD7-42E7953719D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A48013-3397-C179-84B9-BB0F4D2C18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D4F388-E253-951B-9E36-11F4A594BB8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783E32A-3C3D-4EC4-96CD-7A0DC663C3EB}" type="datetimeFigureOut">
              <a:rPr lang="en-US"/>
              <a:pPr>
                <a:defRPr/>
              </a:pPr>
              <a:t>3/7/2025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32B7649-9218-29B6-A0B7-46D06AFE591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5DB66D5-AE13-2982-6CCA-A30597292F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E912F1-057F-0F85-262D-F9EC8975E9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7DEC07-3086-67DA-BDD8-D49021A6AF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C2191F6-719C-4D22-87E2-DF951395882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58DAEE3-462B-0A6C-725C-CB82F7448E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1F1895-8029-E790-F35F-6052ED252D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CB8D70-8B86-DCB5-3C92-1175019797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CE0E95-B2A3-4A83-9D16-9A853167AE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89261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256A875-BA30-1E9F-D785-0B24F28811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4E5286-11D1-7EBD-DC26-56855FDDDD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87103E-FEC6-91C9-6E5D-454923353D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8339B4-C03E-450F-A3E4-982009351F0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98660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767430-C509-062D-0B20-D1F0E7C176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95B3747-FFB7-0AD5-8F5E-9E92B2BE87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0E3FD3-5C28-26FF-6935-CD2CF83FC0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25AE9F-6554-4FD1-B1AF-89DAC6E86B9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68111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5D6A1B2-EA55-248F-9280-0C53E45124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D433CB3-3D8F-E789-53BE-EBFF037EAE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948839-F263-3E00-5081-F646F20EEC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8ACA88-C19F-4D73-9491-11427F11197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0252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1585545-659B-F9A6-397C-652AF23AC1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DED086-AC9E-E45A-BD5B-F55AC9482B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72B0A9-0312-444F-E7F3-89087E566B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A89BD2-A216-4979-87FF-EA0D07CF75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23779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469201-9D4C-DE11-60C1-911BDD84D1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18E21C-B8D4-18BE-7B7E-27EA07F404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5F57ED-ECC5-3FBC-888A-6E859880CC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B269F-2F54-4565-9496-04C77769B09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5200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61AE403-53D9-0BD4-BBDF-F8DE24723D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22923FA-D4AD-1DBC-B4DA-2FA2F77AB8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3CC4755-9078-8145-2E2C-E3BBC8774D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D757A9-1FEA-4ADE-BB32-48704878F7C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45642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214C272-68FA-38C5-2059-13E2A296D4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D207C00-7D74-1159-8A90-B53C9BCC47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B0C2729-A9FB-F599-D66E-8F227D4FDB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5F25A0-96A0-49FC-9A54-36F645A65B8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20489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C1F3C13-2EC1-8ECB-24A8-B6353E4A85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FC58620-8FD8-34B4-2B12-5E0505BD63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34F43E-1B08-D3EC-B158-F35F802B6D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FBB76B-6719-4676-A827-2C4456FEF90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02794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6EC588-FAC8-BD3C-047C-87F6CB90B8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84148E-FC91-7BD3-FBDE-760E39A2D8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822B88B-9986-3D19-88CD-7B2756C5A6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146F87-4E93-4E62-B9BD-F289E49ED73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22586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F5286C-1796-AE81-C4B9-3B0345EF54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91CEA9-BF86-636C-336F-770DDEE5F8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F10FBB-A13D-EE54-B74B-B334DFE7C5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B161E0-F8A3-4F66-A193-D35F3E5275C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37785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AAC39EA-D2FA-4254-5B62-60ABF60B17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781E963-CAFD-9B7E-2832-62492D9950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3343DFD-48DB-56BC-C102-0FD29E2F465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FD35FF5-84C4-9175-F346-FBD6CAE0B77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4BD3925-0903-85BF-17BD-A8394476B23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fld id="{D60F21D9-C748-404E-B9B4-A3B1A7AD6E6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6119E35-6297-C135-49E3-0B3A4A3E9C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2667000"/>
            <a:ext cx="9144000" cy="1524000"/>
          </a:xfrm>
        </p:spPr>
        <p:txBody>
          <a:bodyPr/>
          <a:lstStyle/>
          <a:p>
            <a:pPr eaLnBrk="1" hangingPunct="1"/>
            <a:r>
              <a:rPr lang="zh-TW" altLang="en-US" sz="55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帖撒罗尼迦前后书</a:t>
            </a:r>
            <a:r>
              <a:rPr lang="zh-TW" altLang="en-US" b="1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br>
              <a:rPr lang="zh-CN" altLang="en-US" sz="5000" b="1" dirty="0">
                <a:solidFill>
                  <a:srgbClr val="CC33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br>
              <a:rPr lang="en-US" altLang="zh-TW" sz="45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r>
              <a:rPr lang="zh-TW" altLang="en-US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第五课</a:t>
            </a:r>
            <a:r>
              <a:rPr lang="en-US" altLang="en-US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</a:t>
            </a:r>
            <a:br>
              <a:rPr lang="en-US" altLang="en-US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r>
              <a:rPr lang="zh-TW" altLang="en-US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基督徒生活的劝勉</a:t>
            </a:r>
            <a:br>
              <a:rPr lang="en-US" altLang="zh-TW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r>
              <a:rPr lang="en-US" altLang="zh-TW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(4:1-12)</a:t>
            </a:r>
            <a:br>
              <a:rPr lang="en-US" altLang="zh-TW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endParaRPr lang="en-US" altLang="zh-TW" sz="48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E4512449-C8C6-A176-6CAD-1D8CB8B5694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685800"/>
            <a:ext cx="11430000" cy="6477000"/>
          </a:xfrm>
        </p:spPr>
        <p:txBody>
          <a:bodyPr/>
          <a:lstStyle/>
          <a:p>
            <a:pPr marL="628650" indent="-628650"/>
            <a:r>
              <a:rPr lang="zh-TW" altLang="en-US" sz="4800" b="1" u="sng" dirty="0">
                <a:solidFill>
                  <a:srgbClr val="663300"/>
                </a:solidFill>
                <a:ea typeface="文新字海-簡楷" pitchFamily="2" charset="-120"/>
              </a:rPr>
              <a:t>讨论：</a:t>
            </a:r>
            <a:r>
              <a:rPr lang="en-US" altLang="en-US" sz="4800" b="1" dirty="0">
                <a:solidFill>
                  <a:srgbClr val="663300"/>
                </a:solidFill>
                <a:ea typeface="文新字海-簡楷" pitchFamily="2" charset="-120"/>
              </a:rPr>
              <a:t>    </a:t>
            </a:r>
          </a:p>
          <a:p>
            <a:pPr marL="568325" indent="-568325" algn="l">
              <a:spcBef>
                <a:spcPts val="1800"/>
              </a:spcBef>
              <a:buFontTx/>
              <a:buAutoNum type="arabicPeriod"/>
            </a:pP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基督徒既然不在律法之下，乃在恩典之下</a:t>
            </a:r>
            <a:r>
              <a:rPr lang="en-US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 (</a:t>
            </a: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罗</a:t>
            </a:r>
            <a:r>
              <a:rPr lang="en-US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6:14)</a:t>
            </a: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，已得着  释放</a:t>
            </a:r>
            <a:r>
              <a:rPr lang="en-US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(</a:t>
            </a: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罗</a:t>
            </a:r>
            <a:r>
              <a:rPr lang="en-US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8:2)</a:t>
            </a: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，为何我们还要守 许多教训？这命令与其他宗教 的行善教训又有什么不同？ </a:t>
            </a:r>
            <a:r>
              <a:rPr lang="en-US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	  </a:t>
            </a:r>
          </a:p>
          <a:p>
            <a:pPr marL="568325" algn="l">
              <a:spcBef>
                <a:spcPts val="0"/>
              </a:spcBef>
            </a:pPr>
            <a:r>
              <a:rPr lang="en-US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(</a:t>
            </a: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参帖前</a:t>
            </a:r>
            <a:r>
              <a:rPr lang="en-US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4:1~2</a:t>
            </a: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，弗</a:t>
            </a:r>
            <a:r>
              <a:rPr lang="en-US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2:8~10</a:t>
            </a: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，</a:t>
            </a:r>
            <a:r>
              <a:rPr lang="en-US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3:16~20</a:t>
            </a: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，罗</a:t>
            </a:r>
            <a:r>
              <a:rPr lang="en-US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8:10~11)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328DA0EE-E517-9512-2DDE-5A2FE0BED11A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1314450" indent="-1314450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7.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“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圣洁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”意思有二方面，</a:t>
            </a:r>
          </a:p>
          <a:p>
            <a:pPr marL="1944688" indent="-1319213">
              <a:spcBef>
                <a:spcPts val="1800"/>
              </a:spcBef>
              <a:buNone/>
            </a:pP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一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分别</a:t>
            </a:r>
            <a:r>
              <a:rPr lang="zh-TW" altLang="en-US" sz="4400" b="1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Set Apart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，分别出来予神，必须离弃罪恶，如同神是圣洁。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	 </a:t>
            </a:r>
          </a:p>
          <a:p>
            <a:pPr marL="1944688" indent="-1319213">
              <a:spcBef>
                <a:spcPts val="1800"/>
              </a:spcBef>
              <a:buNone/>
            </a:pP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二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完全</a:t>
            </a:r>
            <a:r>
              <a:rPr lang="zh-TW" altLang="en-US" sz="4400" b="1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Wholly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，完全奉献予神，必须全然事奉，达到神创造的目的。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B5F53057-A898-D42C-8D47-A3EC34BAE8D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568325" indent="-568325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8.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“远避淫行”虽是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消极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的方法，但却是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十分有效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提后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2:22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，创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39:12)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，因为我们肉体软弱，远避的动作使我们的肉体免去情欲的诱惑。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81C1BC84-134E-55B5-D66D-EF073C94B36B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42900" y="533400"/>
            <a:ext cx="11506200" cy="6629400"/>
          </a:xfrm>
        </p:spPr>
        <p:txBody>
          <a:bodyPr/>
          <a:lstStyle/>
          <a:p>
            <a:pPr marL="625475" indent="-625475">
              <a:spcBef>
                <a:spcPts val="600"/>
              </a:spcBef>
              <a:buFontTx/>
              <a:buAutoNum type="arabicPeriod" startAt="9"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“守着自己的身体”意即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竭力保守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，控制自己，不使身体成为犯罪的器具，这需要付出努力的代价，尤其在当时外邦淫乱的社会中，保罗以二个动机来激励门徒：</a:t>
            </a:r>
            <a:endParaRPr lang="en-US" altLang="zh-TW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1655763" indent="-1030288">
              <a:spcBef>
                <a:spcPts val="1200"/>
              </a:spcBef>
              <a:buNone/>
            </a:pP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一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圣洁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，这是身体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对神负责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的结果，因为神是圣洁。 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1655763" indent="-1030288">
              <a:spcBef>
                <a:spcPts val="1200"/>
              </a:spcBef>
              <a:buNone/>
            </a:pP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二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尊贵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，这是身体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对人负责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的结果，因为可得众人的尊敬。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8B0012F1-C5DC-1499-7AEA-88CB94A9863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10.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“放纵私欲邪情”乃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体贴肉体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，其结果是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死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罗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8:6)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，带来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与神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与人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与自己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关系的隔绝，保罗郑重的提醒他们不要借故放纵情欲，因为他们已不再是那些“不认识神”的外邦人。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551529D9-EABD-0111-8512-4492EAC8E478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685800"/>
            <a:ext cx="11582400" cy="6629400"/>
          </a:xfrm>
        </p:spPr>
        <p:txBody>
          <a:bodyPr/>
          <a:lstStyle/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11.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“认识神”是指与神有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个人的关系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，不光只是知识上的了解，“认识神”使人圣洁的最大原因在于二个因素： </a:t>
            </a:r>
            <a:endParaRPr lang="en-US" altLang="zh-TW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1828800" indent="-1030288">
              <a:buNone/>
            </a:pP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一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圣灵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内住，使人发生力量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弃绝污秽； 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1828800" indent="-1030288">
              <a:buNone/>
            </a:pP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二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圣经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的了解，使人不敢得罪神，进而远离私欲邪情。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86E740F3-1CF3-D8E2-E1DE-91587BF2FE85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353800" cy="6629400"/>
          </a:xfrm>
        </p:spPr>
        <p:txBody>
          <a:bodyPr/>
          <a:lstStyle/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12.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“这事”，照上下文看仍是论及  “淫行”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“越分、欺负”他的弟兄乃指与弟兄的妻子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淫乱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，或与弟兄行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同性恋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的罪行，这些事都得罪神，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主必审判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来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13:4)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，神是轻慢不得，神的忿怒也必临到那行淫乱、得罪神的人。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B7FAB105-D8CD-D7FF-4E5A-9ABB32A8421F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13.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保罗再次强调神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呼召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我们的目的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(4:3)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，来结论这一段的劝勉，而且重申弃绝这些教训的乃是弃绝神，在文中保罗特别强调，神是赐圣灵予信徒的神，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圣灵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与信徒生活的圣洁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弃绝淫行有莫大的关系。主要在于</a:t>
            </a:r>
            <a:r>
              <a:rPr lang="en-US" altLang="zh-CN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——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id="{04CD87A5-8F3E-5C87-9B5C-1F44560BAED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1376363" indent="-1376363">
              <a:buNone/>
            </a:pPr>
            <a:r>
              <a:rPr lang="en-US" altLang="zh-CN" sz="4500" b="1" dirty="0">
                <a:solidFill>
                  <a:srgbClr val="008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一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	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能力</a:t>
            </a:r>
            <a:r>
              <a:rPr lang="en-US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Ability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，因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圣灵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是我们治死身体恶行力量的来源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罗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8:13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，弗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3:16)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 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1376363" indent="-1376363">
              <a:spcBef>
                <a:spcPts val="1800"/>
              </a:spcBef>
              <a:buNone/>
            </a:pPr>
            <a:r>
              <a:rPr lang="en-US" altLang="zh-CN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二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	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态度</a:t>
            </a:r>
            <a:r>
              <a:rPr lang="en-US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Attitude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，因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圣灵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是圣洁的灵，内住在我们这群属主的人心中，因而我们的身子是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圣灵的殿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，是圣灵的居所，理当圣洁荣耀神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林前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3:19)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TW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D754A574-274F-54CE-0FF2-948B7205781B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914400" indent="-914400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14.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基督徒决不会“准备”要犯罪，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却会在松懈、远离神以后跌倒，所以我们必须常常与神保持良好关系，在“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神的话语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”中，在“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  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圣灵中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”保守自己，才能在主的恩典中持守得住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犹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20~21)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750888" indent="-750888">
              <a:buNone/>
            </a:pPr>
            <a:endParaRPr lang="en-US" altLang="en-US" sz="4500" b="1" dirty="0">
              <a:solidFill>
                <a:srgbClr val="008000"/>
              </a:solidFill>
              <a:latin typeface="Times New Roman" panose="02020603050405020304" pitchFamily="18" charset="0"/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392528B3-DF1D-6EDA-5FA1-02E4FFE2346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685800"/>
            <a:ext cx="11430000" cy="6477000"/>
          </a:xfrm>
        </p:spPr>
        <p:txBody>
          <a:bodyPr/>
          <a:lstStyle/>
          <a:p>
            <a:pPr marL="711200" indent="-711200">
              <a:spcBef>
                <a:spcPct val="0"/>
              </a:spcBef>
            </a:pP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壹</a:t>
            </a:r>
            <a:r>
              <a:rPr lang="en-US" altLang="zh-TW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‧ </a:t>
            </a: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前言</a:t>
            </a:r>
            <a:endParaRPr lang="en-US" altLang="zh-TW" sz="4800" b="1" u="sng" dirty="0">
              <a:solidFill>
                <a:srgbClr val="990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algn="l">
              <a:spcBef>
                <a:spcPts val="1800"/>
              </a:spcBef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保罗在得知帖城教会众弟兄姐妹在逼迫之中，仍然满有信心、爱心和盼望，深受安慰和鼓励，在短期内不能重返帖城的限制之下，他写下第四、第五两章来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劝勉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他们更加长进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这段经文是其中的第一个段落的教导。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711200" indent="-711200" algn="l">
              <a:spcBef>
                <a:spcPct val="0"/>
              </a:spcBef>
            </a:pPr>
            <a:endParaRPr lang="en-US" altLang="en-US" sz="4500" b="1" dirty="0">
              <a:solidFill>
                <a:srgbClr val="008000"/>
              </a:solidFill>
              <a:ea typeface="文新字海-簡楷" pitchFamily="2" charset="-120"/>
            </a:endParaRPr>
          </a:p>
          <a:p>
            <a:pPr marL="711200" indent="-711200" algn="l">
              <a:spcBef>
                <a:spcPct val="0"/>
              </a:spcBef>
            </a:pPr>
            <a:endParaRPr lang="en-US" altLang="en-US" sz="4500" b="1" dirty="0">
              <a:solidFill>
                <a:srgbClr val="008000"/>
              </a:solidFill>
              <a:ea typeface="文新字海-簡楷" pitchFamily="2" charset="-120"/>
            </a:endParaRPr>
          </a:p>
          <a:p>
            <a:pPr marL="711200" indent="-711200" algn="l">
              <a:spcBef>
                <a:spcPct val="0"/>
              </a:spcBef>
            </a:pPr>
            <a:endParaRPr lang="zh-TW" altLang="en-US" sz="4500" b="1" dirty="0">
              <a:solidFill>
                <a:srgbClr val="008000"/>
              </a:solidFill>
              <a:latin typeface="Times New Roman" panose="02020603050405020304" pitchFamily="18" charset="0"/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>
            <a:extLst>
              <a:ext uri="{FF2B5EF4-FFF2-40B4-BE49-F238E27FC236}">
                <a16:creationId xmlns:a16="http://schemas.microsoft.com/office/drawing/2014/main" id="{8193F1E2-B910-A657-DCA2-0FFFB43DAEBB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762000"/>
            <a:ext cx="11430000" cy="6629400"/>
          </a:xfrm>
        </p:spPr>
        <p:txBody>
          <a:bodyPr/>
          <a:lstStyle/>
          <a:p>
            <a:pPr marL="914400" indent="-914400">
              <a:lnSpc>
                <a:spcPts val="5000"/>
              </a:lnSpc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15.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我们也必须要了解淫行是“罪恶”，是“忤逆神的旨意”，其后果是可怕的，不只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得罪神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，也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得罪人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，因此不要随从世俗，将其美化或淡化，以致于堕入淫行的网罗。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>
            <a:extLst>
              <a:ext uri="{FF2B5EF4-FFF2-40B4-BE49-F238E27FC236}">
                <a16:creationId xmlns:a16="http://schemas.microsoft.com/office/drawing/2014/main" id="{D60FC88B-0207-FFC3-CBA8-C0337DE9241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685800"/>
            <a:ext cx="11430000" cy="6477000"/>
          </a:xfrm>
        </p:spPr>
        <p:txBody>
          <a:bodyPr/>
          <a:lstStyle/>
          <a:p>
            <a:pPr marL="628650" indent="-514350"/>
            <a:r>
              <a:rPr lang="zh-TW" altLang="en-US" sz="4800" b="1" u="sng" dirty="0">
                <a:solidFill>
                  <a:srgbClr val="663300"/>
                </a:solidFill>
                <a:ea typeface="文新字海-簡楷" pitchFamily="2" charset="-120"/>
              </a:rPr>
              <a:t>讨论：</a:t>
            </a:r>
            <a:r>
              <a:rPr lang="en-US" altLang="en-US" sz="4800" b="1" u="sng" dirty="0">
                <a:solidFill>
                  <a:srgbClr val="663300"/>
                </a:solidFill>
                <a:ea typeface="文新字海-簡楷" pitchFamily="2" charset="-120"/>
              </a:rPr>
              <a:t>    </a:t>
            </a:r>
            <a:endParaRPr lang="en-US" altLang="zh-CN" sz="4800" b="1" u="sng" dirty="0">
              <a:solidFill>
                <a:srgbClr val="663300"/>
              </a:solidFill>
              <a:ea typeface="文新字海-簡楷" pitchFamily="2" charset="-120"/>
            </a:endParaRPr>
          </a:p>
          <a:p>
            <a:pPr marL="741363" indent="-627063" algn="l">
              <a:spcBef>
                <a:spcPts val="1800"/>
              </a:spcBef>
            </a:pPr>
            <a:r>
              <a:rPr lang="en-US" altLang="zh-TW" sz="4500" b="1" dirty="0">
                <a:solidFill>
                  <a:srgbClr val="663300"/>
                </a:solidFill>
                <a:ea typeface="文新字海-簡楷" pitchFamily="2" charset="-120"/>
              </a:rPr>
              <a:t>2.</a:t>
            </a:r>
            <a:r>
              <a:rPr lang="en-US" altLang="zh-TW" sz="4500" b="1" dirty="0">
                <a:solidFill>
                  <a:srgbClr val="663300"/>
                </a:solidFill>
                <a:ea typeface="SimSun" panose="02010600030101010101" pitchFamily="2" charset="-122"/>
              </a:rPr>
              <a:t>	</a:t>
            </a: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从帖前</a:t>
            </a:r>
            <a:r>
              <a:rPr lang="en-US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4:3~8</a:t>
            </a: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中，试分享基督徒如何在实际的生活中，保守自己成为圣洁的门徒？</a:t>
            </a:r>
            <a:endParaRPr lang="en-US" altLang="en-US" sz="4500" b="1" dirty="0">
              <a:solidFill>
                <a:srgbClr val="663300"/>
              </a:solidFill>
              <a:latin typeface="Times New Roman" panose="02020603050405020304" pitchFamily="18" charset="0"/>
              <a:ea typeface="文新字海-簡楷" pitchFamily="2" charset="-120"/>
            </a:endParaRPr>
          </a:p>
          <a:p>
            <a:pPr marL="628650" indent="-514350" algn="l"/>
            <a:endParaRPr lang="zh-TW" altLang="en-US" sz="4500" b="1" i="1" dirty="0">
              <a:solidFill>
                <a:srgbClr val="663300"/>
              </a:solidFill>
              <a:latin typeface="Times New Roman" panose="02020603050405020304" pitchFamily="18" charset="0"/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>
            <a:extLst>
              <a:ext uri="{FF2B5EF4-FFF2-40B4-BE49-F238E27FC236}">
                <a16:creationId xmlns:a16="http://schemas.microsoft.com/office/drawing/2014/main" id="{C1C264AF-DDC9-4E75-E654-BE885C6ABF9C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914400" indent="-914400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16.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蒙了神的教训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原文是“被神教导”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，可能是指领受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基督的教训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透过使徒而教导的话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，和领受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圣灵的感动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罗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13:8)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>
            <a:extLst>
              <a:ext uri="{FF2B5EF4-FFF2-40B4-BE49-F238E27FC236}">
                <a16:creationId xmlns:a16="http://schemas.microsoft.com/office/drawing/2014/main" id="{CC72E209-4B82-BC0A-CD83-DD6A1708C530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914400" indent="-914400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17.</a:t>
            </a:r>
            <a:r>
              <a:rPr lang="en-US" altLang="zh-CN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保罗深知帖城教会美好名声的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远播，但仍鼓励他们更加勉励，因为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爱心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是永远不足的。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参考帖前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3:12)</a:t>
            </a:r>
            <a:endParaRPr lang="zh-TW" altLang="zh-CN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914400" indent="-914400">
              <a:buNone/>
            </a:pPr>
            <a:r>
              <a:rPr lang="en-US" altLang="zh-CN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    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:a16="http://schemas.microsoft.com/office/drawing/2014/main" id="{CBE521E0-C655-CA72-A150-B5F9E5C09C67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914400" indent="-914400">
              <a:spcBef>
                <a:spcPts val="600"/>
              </a:spcBef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18.</a:t>
            </a:r>
            <a:r>
              <a:rPr lang="en-US" altLang="zh-CN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保罗特别提到三方面来教导他们来爱弟兄姐妹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：</a:t>
            </a:r>
            <a:endParaRPr lang="en-US" altLang="zh-TW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971550" lvl="1" indent="-403225">
              <a:spcBef>
                <a:spcPts val="600"/>
              </a:spcBef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作安静人，这是爱的表现，因为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不论断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他人。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971550" lvl="1" indent="-403225">
              <a:spcBef>
                <a:spcPts val="600"/>
              </a:spcBef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办自己的事，这是爱的表现，因为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不干涉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他人。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971550" lvl="1" indent="-403225">
              <a:spcBef>
                <a:spcPts val="600"/>
              </a:spcBef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亲手作工，这是爱的表现，因为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不连累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他人。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800100" indent="-800100"/>
            <a:endParaRPr lang="en-US" altLang="en-US" sz="4500" b="1" dirty="0">
              <a:solidFill>
                <a:srgbClr val="008000"/>
              </a:solidFill>
              <a:latin typeface="Times New Roman" panose="02020603050405020304" pitchFamily="18" charset="0"/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>
            <a:extLst>
              <a:ext uri="{FF2B5EF4-FFF2-40B4-BE49-F238E27FC236}">
                <a16:creationId xmlns:a16="http://schemas.microsoft.com/office/drawing/2014/main" id="{1F71E6DE-EE7B-708F-9798-4D182474D1FC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914400" indent="-914400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19.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从教导中可知，显然教会中有些人，以为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主再来的日子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近了，因而辞去工作，倚赖他人供应，在无所事事之际，常常干涉别人行事，甚而影向教会秩序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所以保罗在此，特别督促那些造成困扰的人，应当悔改归止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参考帖后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3:10~12)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:a16="http://schemas.microsoft.com/office/drawing/2014/main" id="{EBFB260F-9900-0845-18B4-8909D56109DB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914400" indent="-914400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20.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“工作”其实是神的赐福，不只是可以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自给自足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，而且可以在外邦人中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见证主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，得人的敬重，归荣耀予神。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>
            <a:extLst>
              <a:ext uri="{FF2B5EF4-FFF2-40B4-BE49-F238E27FC236}">
                <a16:creationId xmlns:a16="http://schemas.microsoft.com/office/drawing/2014/main" id="{D5C7B579-9662-00F1-CCAF-1C987488B37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685800"/>
            <a:ext cx="11430000" cy="6477000"/>
          </a:xfrm>
        </p:spPr>
        <p:txBody>
          <a:bodyPr/>
          <a:lstStyle/>
          <a:p>
            <a:pPr marL="685800" indent="-685800"/>
            <a:r>
              <a:rPr lang="zh-TW" altLang="en-US" sz="4800" b="1" u="sng" dirty="0">
                <a:solidFill>
                  <a:srgbClr val="663300"/>
                </a:solidFill>
                <a:ea typeface="文新字海-簡楷" pitchFamily="2" charset="-120"/>
              </a:rPr>
              <a:t>讨论：</a:t>
            </a:r>
            <a:r>
              <a:rPr lang="en-US" altLang="en-US" sz="4800" b="1" dirty="0">
                <a:solidFill>
                  <a:srgbClr val="663300"/>
                </a:solidFill>
                <a:ea typeface="文新字海-簡楷" pitchFamily="2" charset="-120"/>
              </a:rPr>
              <a:t>    </a:t>
            </a:r>
          </a:p>
          <a:p>
            <a:pPr marL="685800" indent="-685800" algn="l">
              <a:spcBef>
                <a:spcPts val="1800"/>
              </a:spcBef>
            </a:pPr>
            <a:r>
              <a:rPr lang="en-US" altLang="zh-TW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3. </a:t>
            </a: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“立志作安静人，办自己的事和亲手作工”与弟兄们彼此相爱有何关系？试分享如何在这一事的教导上，你仍然可以改进的地方？</a:t>
            </a:r>
            <a:r>
              <a:rPr lang="en-US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(</a:t>
            </a: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帖前</a:t>
            </a:r>
            <a:r>
              <a:rPr lang="en-US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4:9~12)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id="{4255C307-E298-79FC-2C38-AB8CFC901EF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0" indent="0" algn="ctr">
              <a:buNone/>
              <a:tabLst>
                <a:tab pos="8572500" algn="r"/>
              </a:tabLst>
            </a:pP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肆</a:t>
            </a:r>
            <a:r>
              <a:rPr lang="en-US" altLang="zh-TW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‧ </a:t>
            </a: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结论</a:t>
            </a:r>
          </a:p>
          <a:p>
            <a:pPr marL="0" indent="0">
              <a:spcBef>
                <a:spcPts val="1800"/>
              </a:spcBef>
              <a:buNone/>
              <a:tabLst>
                <a:tab pos="8572500" algn="r"/>
              </a:tabLst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基督徒凡事要得神的喜悦，因我们是神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重价买赎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而来的，因此对于淫行，我们要远避，对弟兄姐妹相爱，却要竭力而行。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>
            <a:extLst>
              <a:ext uri="{FF2B5EF4-FFF2-40B4-BE49-F238E27FC236}">
                <a16:creationId xmlns:a16="http://schemas.microsoft.com/office/drawing/2014/main" id="{E9447BCF-6AA7-E098-CF2B-F618EDC7869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762000"/>
            <a:ext cx="11430000" cy="6629400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en-US" sz="4800" b="1" u="sng" dirty="0">
                <a:solidFill>
                  <a:srgbClr val="990000"/>
                </a:solidFill>
                <a:ea typeface="文新字海-簡楷" pitchFamily="2" charset="-120"/>
              </a:rPr>
              <a:t>伍</a:t>
            </a:r>
            <a:r>
              <a:rPr lang="en-US" altLang="zh-TW" sz="4800" b="1" u="sng" dirty="0">
                <a:solidFill>
                  <a:srgbClr val="990000"/>
                </a:solidFill>
                <a:ea typeface="文新字海-簡楷" pitchFamily="2" charset="-120"/>
              </a:rPr>
              <a:t>‧</a:t>
            </a:r>
            <a:r>
              <a:rPr lang="zh-TW" altLang="en-US" sz="4800" b="1" u="sng" dirty="0">
                <a:solidFill>
                  <a:srgbClr val="990000"/>
                </a:solidFill>
                <a:ea typeface="文新字海-簡楷" pitchFamily="2" charset="-120"/>
              </a:rPr>
              <a:t>作业</a:t>
            </a:r>
            <a:endParaRPr lang="en-US" altLang="en-US" sz="4800" u="sng" dirty="0">
              <a:solidFill>
                <a:srgbClr val="990000"/>
              </a:solidFill>
              <a:ea typeface="文新字海-簡楷" pitchFamily="2" charset="-120"/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zh-TW" altLang="en-US" sz="4500" b="1" dirty="0">
                <a:solidFill>
                  <a:srgbClr val="0033CC"/>
                </a:solidFill>
                <a:latin typeface="Times New Roman" panose="02020603050405020304" pitchFamily="18" charset="0"/>
                <a:ea typeface="文新字海-簡楷" pitchFamily="2" charset="-120"/>
              </a:rPr>
              <a:t>速读</a:t>
            </a:r>
            <a:r>
              <a:rPr lang="en-US" altLang="en-US" sz="4500" b="1" dirty="0">
                <a:solidFill>
                  <a:srgbClr val="0033CC"/>
                </a:solidFill>
                <a:latin typeface="Times New Roman" panose="02020603050405020304" pitchFamily="18" charset="0"/>
                <a:ea typeface="文新字海-簡楷" pitchFamily="2" charset="-120"/>
              </a:rPr>
              <a:t>4:13~5:11</a:t>
            </a:r>
            <a:r>
              <a:rPr lang="zh-TW" altLang="en-US" sz="4500" b="1" dirty="0">
                <a:solidFill>
                  <a:srgbClr val="0033CC"/>
                </a:solidFill>
                <a:latin typeface="Times New Roman" panose="02020603050405020304" pitchFamily="18" charset="0"/>
                <a:ea typeface="文新字海-簡楷" pitchFamily="2" charset="-120"/>
              </a:rPr>
              <a:t>，从</a:t>
            </a:r>
            <a:r>
              <a:rPr lang="en-US" altLang="en-US" sz="4500" b="1" dirty="0">
                <a:solidFill>
                  <a:srgbClr val="0033CC"/>
                </a:solidFill>
                <a:latin typeface="Times New Roman" panose="02020603050405020304" pitchFamily="18" charset="0"/>
                <a:ea typeface="文新字海-簡楷" pitchFamily="2" charset="-120"/>
              </a:rPr>
              <a:t>5:1~9</a:t>
            </a:r>
            <a:r>
              <a:rPr lang="zh-TW" altLang="en-US" sz="4500" b="1" dirty="0">
                <a:solidFill>
                  <a:srgbClr val="0033CC"/>
                </a:solidFill>
                <a:latin typeface="Times New Roman" panose="02020603050405020304" pitchFamily="18" charset="0"/>
                <a:ea typeface="文新字海-簡楷" pitchFamily="2" charset="-120"/>
              </a:rPr>
              <a:t>的经文</a:t>
            </a:r>
            <a:r>
              <a:rPr lang="zh-CN" altLang="en-US" sz="4500" b="1" dirty="0">
                <a:solidFill>
                  <a:srgbClr val="0033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zh-TW" altLang="en-US" sz="4500" b="1" dirty="0">
                <a:solidFill>
                  <a:srgbClr val="0033CC"/>
                </a:solidFill>
                <a:latin typeface="Times New Roman" panose="02020603050405020304" pitchFamily="18" charset="0"/>
                <a:ea typeface="文新字海-簡楷" pitchFamily="2" charset="-120"/>
              </a:rPr>
              <a:t>中，试思想 “基督徒在将来大灾难中是否仍会受难”？</a:t>
            </a:r>
            <a:endParaRPr lang="en-US" altLang="en-US" sz="4500" b="1" dirty="0">
              <a:solidFill>
                <a:srgbClr val="0033CC"/>
              </a:solidFill>
              <a:latin typeface="Times New Roman" panose="02020603050405020304" pitchFamily="18" charset="0"/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7FE4B0D4-BD5F-D44A-3460-F9DAEE20CB8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600200" y="838200"/>
            <a:ext cx="8991600" cy="6477000"/>
          </a:xfrm>
        </p:spPr>
        <p:txBody>
          <a:bodyPr/>
          <a:lstStyle/>
          <a:p>
            <a:pPr marL="812800" indent="-812800" algn="ctr">
              <a:spcBef>
                <a:spcPct val="0"/>
              </a:spcBef>
              <a:buNone/>
            </a:pP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贰</a:t>
            </a:r>
            <a:r>
              <a:rPr lang="en-US" altLang="zh-TW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‧ </a:t>
            </a: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全文大纲分析</a:t>
            </a:r>
            <a:endParaRPr lang="en-US" altLang="zh-TW" sz="4800" b="1" u="sng" dirty="0">
              <a:solidFill>
                <a:srgbClr val="990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812800" indent="-812800">
              <a:lnSpc>
                <a:spcPct val="90000"/>
              </a:lnSpc>
              <a:spcBef>
                <a:spcPct val="0"/>
              </a:spcBef>
              <a:buNone/>
            </a:pPr>
            <a:endParaRPr lang="zh-TW" altLang="en-US" sz="4500" dirty="0">
              <a:solidFill>
                <a:srgbClr val="008000"/>
              </a:solidFill>
              <a:latin typeface="Times New Roman" panose="02020603050405020304" pitchFamily="18" charset="0"/>
              <a:ea typeface="文新字海-簡楷" pitchFamily="2" charset="-120"/>
            </a:endParaRPr>
          </a:p>
        </p:txBody>
      </p:sp>
      <p:pic>
        <p:nvPicPr>
          <p:cNvPr id="6147" name="Picture 4">
            <a:extLst>
              <a:ext uri="{FF2B5EF4-FFF2-40B4-BE49-F238E27FC236}">
                <a16:creationId xmlns:a16="http://schemas.microsoft.com/office/drawing/2014/main" id="{07B0B410-C153-F7CF-1B22-9683049E64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0" t="46484" r="14563" b="24922"/>
          <a:stretch>
            <a:fillRect/>
          </a:stretch>
        </p:blipFill>
        <p:spPr bwMode="auto">
          <a:xfrm>
            <a:off x="1371600" y="1828800"/>
            <a:ext cx="91440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27696F6C-A229-E073-3441-30A9CB7C5788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11200" indent="-711200" algn="ctr">
              <a:buNone/>
            </a:pPr>
            <a:r>
              <a:rPr lang="zh-CN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叁</a:t>
            </a:r>
            <a:r>
              <a:rPr lang="en-US" altLang="zh-TW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‧ </a:t>
            </a: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经文解释及应用</a:t>
            </a:r>
          </a:p>
          <a:p>
            <a:pPr marL="625475" indent="-625475">
              <a:buFontTx/>
              <a:buAutoNum type="arabicPeriod"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在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帖前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3:11~13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祷告后，保罗转论实 际生活的教导，显然是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诠释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帖前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3:10-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“补满你们信心的不足” 的内容。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66ECE736-2CC4-4E12-1FD1-F04A07B9D6AA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636588" indent="-636588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2. 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帖城教会在事奉、见证主上有美好的见证，使保罗得了大安慰。但是显然提摩太也带回一些教会中的问题，特别是在生活和工作上失了见证，可见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事奉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与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生活</a:t>
            </a:r>
            <a:r>
              <a:rPr lang="en-US" altLang="en-US" sz="4400" b="1" u="sng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必须要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一致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而且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平衡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A871EFBE-E5AD-1810-4703-40797CBCF5AC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353800" cy="6629400"/>
          </a:xfrm>
        </p:spPr>
        <p:txBody>
          <a:bodyPr/>
          <a:lstStyle/>
          <a:p>
            <a:pPr marL="579438" indent="-579438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3.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1~2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节保罗劝勉他们一般性的原则，也是基督徒生活行为的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目的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及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原动力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，那就是：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凡事荣耀神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林前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10:31)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，也就是凡事讨神的喜悦。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97D3CC50-AA41-6C16-AA49-C0C68E48332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522288" indent="-522288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保罗在文中特别提到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靠着主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原文是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在主里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求他们，劝他们，最主要的目的是提醒他们不要轻看这些教训，因为这些命令是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出自神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，不是出自人，这个提醒在第八节中完全的表达出来。另外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靠着主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也启示了保罗一方面是以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弟兄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的身份向他们说话，另一方面也是站在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主的恩典及权柄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中，来劝勉他们。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(4:2)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id="{8B7784D4-36CC-FA27-76CB-3E3F4B80E640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568325" indent="-568325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保罗的劝勉帖城会众要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更加勉励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，也暗示了他们的危机，可能因他们在属灵上有了美好的见证及果效，而带来了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松懈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和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骄傲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  我们的属灵生活不也是常有这项问题，但愿我们都竭力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保守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美好的灵命 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腓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3:13~14)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16518755-DCDD-0E41-9D40-71B19265942F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579438" indent="-579438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6.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保罗要求他们行出所领受的教训，这并不是为了使他们得救，因为他们已蒙了拣选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(1:4)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，乃是因为他们领受新生命之后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西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2:13)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，新生命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成长时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所流露出来的品格，这品格是发出自内里的，是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圣灵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所结的果子 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加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5:22~23)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22539</TotalTime>
  <Words>1551</Words>
  <Application>Microsoft Office PowerPoint</Application>
  <PresentationFormat>Widescreen</PresentationFormat>
  <Paragraphs>49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SimSun</vt:lpstr>
      <vt:lpstr>文新字海-簡楷</vt:lpstr>
      <vt:lpstr>Arial</vt:lpstr>
      <vt:lpstr>Calibri</vt:lpstr>
      <vt:lpstr>Times New Roman</vt:lpstr>
      <vt:lpstr>Default Design</vt:lpstr>
      <vt:lpstr>帖撒罗尼迦前后书   第五课   基督徒生活的劝勉 (4:1-12)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GPCCC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創世記課程計劃</dc:title>
  <dc:creator>K F Yang</dc:creator>
  <cp:lastModifiedBy>Kuang-Fu</cp:lastModifiedBy>
  <cp:revision>1070</cp:revision>
  <dcterms:created xsi:type="dcterms:W3CDTF">2008-12-04T21:22:28Z</dcterms:created>
  <dcterms:modified xsi:type="dcterms:W3CDTF">2025-03-08T08:21:04Z</dcterms:modified>
</cp:coreProperties>
</file>