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00" r:id="rId2"/>
    <p:sldId id="708" r:id="rId3"/>
    <p:sldId id="1076" r:id="rId4"/>
    <p:sldId id="1062" r:id="rId5"/>
    <p:sldId id="1149" r:id="rId6"/>
    <p:sldId id="1117" r:id="rId7"/>
    <p:sldId id="1118" r:id="rId8"/>
    <p:sldId id="1119" r:id="rId9"/>
    <p:sldId id="1148" r:id="rId10"/>
    <p:sldId id="1120" r:id="rId11"/>
    <p:sldId id="1142" r:id="rId12"/>
    <p:sldId id="1143" r:id="rId13"/>
    <p:sldId id="1144" r:id="rId14"/>
    <p:sldId id="1145" r:id="rId15"/>
    <p:sldId id="1103" r:id="rId16"/>
    <p:sldId id="1146" r:id="rId17"/>
    <p:sldId id="1121" r:id="rId18"/>
    <p:sldId id="1123" r:id="rId19"/>
    <p:sldId id="1124" r:id="rId20"/>
    <p:sldId id="1125" r:id="rId21"/>
    <p:sldId id="1126" r:id="rId22"/>
    <p:sldId id="1127" r:id="rId23"/>
    <p:sldId id="1128" r:id="rId24"/>
    <p:sldId id="1129" r:id="rId25"/>
    <p:sldId id="1130" r:id="rId26"/>
    <p:sldId id="1131" r:id="rId27"/>
    <p:sldId id="1104" r:id="rId28"/>
    <p:sldId id="1132" r:id="rId29"/>
    <p:sldId id="1141" r:id="rId30"/>
    <p:sldId id="1147" r:id="rId31"/>
    <p:sldId id="1133" r:id="rId32"/>
    <p:sldId id="1115" r:id="rId33"/>
    <p:sldId id="1111" r:id="rId34"/>
    <p:sldId id="1100" r:id="rId35"/>
  </p:sldIdLst>
  <p:sldSz cx="12192000" cy="6858000"/>
  <p:notesSz cx="6950075" cy="92360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990000"/>
    <a:srgbClr val="663300"/>
    <a:srgbClr val="CC0066"/>
    <a:srgbClr val="6600FF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317" autoAdjust="0"/>
  </p:normalViewPr>
  <p:slideViewPr>
    <p:cSldViewPr showGuides="1">
      <p:cViewPr varScale="1">
        <p:scale>
          <a:sx n="99" d="100"/>
          <a:sy n="99" d="100"/>
        </p:scale>
        <p:origin x="72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0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0FAFD5CD-B6C6-AAF7-CBD8-01AAB177CE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C724A339-2A03-BBC2-B431-D22EF6EC5F4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6" name="Rectangle 4">
            <a:extLst>
              <a:ext uri="{FF2B5EF4-FFF2-40B4-BE49-F238E27FC236}">
                <a16:creationId xmlns:a16="http://schemas.microsoft.com/office/drawing/2014/main" id="{B379E968-ED12-DB3C-40A9-C0140068B3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7" name="Rectangle 5">
            <a:extLst>
              <a:ext uri="{FF2B5EF4-FFF2-40B4-BE49-F238E27FC236}">
                <a16:creationId xmlns:a16="http://schemas.microsoft.com/office/drawing/2014/main" id="{DA37AEC0-FD52-C395-0D7A-539D7577877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052F318-DE84-43C7-AEE0-C33EEF149DE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E80CAC-3C9C-9E43-ED08-579C2E22B9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925CD5-3047-C13D-4545-E7E572704ED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CC522F5-A353-4618-AD0E-2CBFDED72337}" type="datetimeFigureOut">
              <a:rPr lang="en-US"/>
              <a:pPr>
                <a:defRPr/>
              </a:pPr>
              <a:t>3/20/2025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00FBD5E-78A8-1576-6793-D011FDB538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BE9130-7BCC-BF08-9D57-C2099C23F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9AE11-D654-4E78-8A92-3EBAEA31B57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CC3FF-C9C6-077B-AE09-03BBA1D83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CFA426-AA2D-4C3C-A400-527854F216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E1A472-7236-4ED7-2780-8FDE9F7F83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9C5413-15CE-D641-9945-254F9E1E69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4BEE18-A809-74E6-FA5E-6012D9F233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90F43-DB58-4227-AE7D-7705B71795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807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3B511-26C5-8801-9F80-7A0D5F5138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F38346-DD34-4DD3-A1A8-AE2FA8BDD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72BEA0-DD65-85A3-F4B7-FE44BB0EC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B5D79-8FCA-4875-AE8F-8B3C773BBE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28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14B77C-09ED-6EF7-9F4E-DAEF0B00B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FB0D64-A0AF-4BAF-CCAD-595D8FE7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389D7A-117C-7C09-00C4-9BDACC00EC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0FA98-AD1C-4BBA-BCAE-14923A1D31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288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DC05E0-4279-218D-3AD5-9F33E05DA2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1457FC-9AC2-F98A-C432-95B8118DC9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3DC370-6B9D-5911-EE69-2F370E84D2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BEF70-9092-4BC3-885E-7A09C1545BB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414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36318B-C59C-A5B7-47E8-6E8D370392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8E38F6-6883-E64F-30F4-64D440234E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C0656F-7BFE-10D1-610A-C3D62C5CE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2A3EB-AF27-4E12-AED6-640631B72D2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697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EEAC8E-2023-563D-9B7C-49A2DA3C7D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D15414-C95A-7C81-3316-885DB6791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8E405A-19A6-8E05-CD41-1CD998F09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8489D-34CA-45D0-85A3-7E9DCE09084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539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8F4BE72-6101-1D42-18EB-59F2573CC5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4A66E94-DDFF-3D1E-0343-4197359470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DBDCB8B-C4A0-7634-23F8-EF72D3D266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432DD-305F-477F-AF3B-5D576F2D5FF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396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6CB1EE1-0F37-24E0-42A7-755208B1D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04D717-3F04-44B3-84CF-73AB5667D0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83FF5A-0C54-CC94-CA08-2CCE263122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72A69-34E5-413B-80F5-DD6E227490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378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58720B-70FE-BC16-1193-69DDDED7F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02B5AB7-FDDE-D511-C5CE-4301BC313F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942CFF-1247-79AC-0D0D-89D2D7979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C03D8-858F-45C0-BDE0-3A7360A029B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28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1E2B64-9E72-2DF3-BBB7-8AD74A922F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55F5E5-5D03-284B-AF9B-27F121263E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97DC4E-E2A0-1705-A22A-A6F787A482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88118-AF13-4D90-80DB-1DFCC93F5DC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30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91CE6-ED43-AC77-87DB-5F37279AE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A61674-9990-59F8-5D19-39CDBB62A7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FCA815-E716-EECF-9D6F-76DE16768E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CB8B8-1565-4EB7-AAE3-A3EA553DA69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514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382950D-FE98-B71F-AB46-77E08F90EE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6378223-8FE8-17BA-1F8B-0E73565AD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7B4B4D3-6C70-9C98-4A99-B337738527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7EAD79-898D-6B30-BF99-2004C69A4A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7CFE78-BC17-32B3-1909-C78E2B8203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7A46E934-C35F-46F1-B74F-4EE9DDED9F0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E6B091A-708E-7C15-310D-C1029534C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743200"/>
            <a:ext cx="9144000" cy="1524000"/>
          </a:xfrm>
        </p:spPr>
        <p:txBody>
          <a:bodyPr/>
          <a:lstStyle/>
          <a:p>
            <a:pPr eaLnBrk="1" hangingPunct="1"/>
            <a:r>
              <a:rPr lang="zh-TW" altLang="en-US" sz="5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帖撒罗尼迦前后书</a:t>
            </a:r>
            <a:r>
              <a:rPr lang="zh-TW" altLang="en-US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br>
              <a:rPr lang="zh-CN" altLang="en-US" sz="5000" b="1" dirty="0">
                <a:solidFill>
                  <a:srgbClr val="CC33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TW" sz="45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第七课</a:t>
            </a:r>
            <a: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b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追求成圣的生活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(5:12-28)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endParaRPr lang="en-US" altLang="zh-TW" sz="48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547D8297-5B38-B12E-6B7B-4FF0BC90843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在教会的肢体生活中，保罗特别提出了四项要求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endParaRPr lang="zh-TW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EDF901C1-A257-A4CB-6966-1BB37FB64F3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1030288" indent="-10302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	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警戒不守规矩的人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不守规矩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原文乃是用以形容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怠忽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擅离职守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的兵丁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显然帖城教会中有些人为了等候主的降临，离开工作，仰赖教会的供应，造成教会中的困扰。保罗要他们警告劝戒他们，使他们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亲手作工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，这个问题在帖后书信再次提及，可见对真理错误的领会会造成不轻的困扰。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B9F77FB9-4A5E-FCDC-A206-2C254A401FF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1030288" indent="-1030288">
              <a:buNone/>
              <a:tabLst>
                <a:tab pos="1030288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勉励灰心的人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，“灰心的人”可能是遭受逼迫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亲友遇难，以致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信心摇动失望的人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他们须要众人的鼓励安慰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(4:18)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8B6609B8-9F8D-5ABF-3522-6B001F8A5A0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1146175" indent="-114617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	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扶助软弱的人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，“软弱的人”乃是指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初信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属灵根基浅的人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而信心坚固的人当接纳、担代、并扶助他们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14:1,15:1)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5393E2BF-51C7-4214-6231-99C4BB6C908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1146175" indent="-114617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四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	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向众人忍耐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，这几乎是一个小结，劝勉信徒们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对所有的人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包括以上三种人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都要靠着主的爱心及恩典，才能付出忍耐的代价。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DBFBF150-3CEC-2EE2-D53E-1388FC581D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609600" indent="-609600"/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09600" indent="-609600" algn="l">
              <a:spcBef>
                <a:spcPts val="1800"/>
              </a:spcBef>
              <a:buFontTx/>
              <a:buAutoNum type="arabicPeriod"/>
            </a:pP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会友对于教会领袖的“治理理念”有不同看法时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,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当如何处理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?          </a:t>
            </a:r>
          </a:p>
          <a:p>
            <a:pPr indent="625475" algn="l">
              <a:spcBef>
                <a:spcPts val="1800"/>
              </a:spcBef>
            </a:pP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(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汉鼎简楷体" pitchFamily="49" charset="-122"/>
              </a:rPr>
              <a:t>参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弗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4:15,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来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13:17,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弗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4:2-3,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提前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5:19-20)</a:t>
            </a:r>
            <a:r>
              <a:rPr lang="en-US" altLang="zh-TW" sz="4500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 </a:t>
            </a:r>
            <a:endParaRPr lang="en-US" altLang="en-US" sz="4500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DD3A5624-4971-6F5A-6F36-0B28AF2F1D7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609600" indent="-609600" algn="ctr">
              <a:buNone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09600" indent="-609600">
              <a:spcBef>
                <a:spcPts val="1800"/>
              </a:spcBef>
              <a:buNone/>
            </a:pPr>
            <a:r>
              <a:rPr lang="en-US" altLang="zh-TW" sz="4500" b="1" dirty="0">
                <a:solidFill>
                  <a:srgbClr val="663300"/>
                </a:solidFill>
              </a:rPr>
              <a:t>2.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教会中对于会友 “不守规矩”的规戒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其处理原则应如何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？</a:t>
            </a:r>
            <a:endParaRPr lang="en-US" altLang="zh-TW" sz="4500" b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  <a:p>
            <a:pPr marL="609600" indent="-609600">
              <a:spcBef>
                <a:spcPct val="0"/>
              </a:spcBef>
              <a:buNone/>
            </a:pP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	 (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汉鼎简楷体" pitchFamily="49" charset="-122"/>
              </a:rPr>
              <a:t>参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太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18:15~17,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林前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5:11, 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加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6:1)</a:t>
            </a:r>
            <a:endParaRPr lang="en-US" altLang="en-US" sz="4500" b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2EB82D6F-BCBB-DB01-84F4-C27EBDA8959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保罗劝戒他们 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不可以恶报恶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”，这也是基督的教导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5:38~44)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，若是能行，我们总要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尽力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与众人和睦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12:17~21)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12565456-1FA4-2F5D-B09E-7C02503B295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85800" indent="-6858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总要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追求良善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，不只在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教会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中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彼此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，也要在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社会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中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众人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，这是需要付出代价才能结出的属灵果子。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7E337047-4044-22A5-735F-B0A5C3CF9BE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79438" indent="-57943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保罗在这几节经文特别论及，信徒们在个人属灵生活上，应有的态度“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喜乐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祷告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谢恩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 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38AC00F8-5652-69EE-C600-A1345D1C31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571500" indent="-571500">
              <a:spcBef>
                <a:spcPct val="0"/>
              </a:spcBef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壹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前言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ts val="1800"/>
              </a:spcBef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在教导了“教会被提”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,“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儆醒等候主来的日子”真理之后，保罗接着详细的劝勉帖撒罗尼迦教会的众弟兄姊妹，如何将真理实际的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应用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日常生活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之中，来过一个追求成圣的生活。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71500" indent="-571500" algn="l">
              <a:spcBef>
                <a:spcPct val="0"/>
              </a:spcBef>
            </a:pPr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71500" indent="-571500" algn="l">
              <a:spcBef>
                <a:spcPct val="0"/>
              </a:spcBef>
            </a:pPr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71500" indent="-571500" algn="l">
              <a:spcBef>
                <a:spcPct val="0"/>
              </a:spcBef>
            </a:pP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1BABE38A-68FC-F18C-22BC-229708736A1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68325" indent="-568325">
              <a:buFontTx/>
              <a:buAutoNum type="arabicPeriod" startAt="9"/>
            </a:pP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喜乐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是圣灵所结果子之一，也是基督徒应有的特征，却也是常常需要被提醒要操练的见证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腓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3:1, 4:4)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，喜乐是一种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态度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内在的流露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，与外在的环境无关，这是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内住在心中所赐下的。喜乐是对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的认识、交托、信任而得来的，是人所不能夺去，也是环境所不能阻挡的。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20E27FF8-FFD4-4E2C-8783-6EB9EA94614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914400" indent="-9144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10.	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不住的祷告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是一种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与神同行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生活态度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”，并不是保罗要信徒们一直的维持着“实体”的祷告，乃是要信徒在生活中一直的仰望神，与神有沟通的管道，可以随时、随处、多方的祷告，支取神的智慧及力量。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FEF3CA2-3674-924E-142D-BC292E3A7B3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11.	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谢恩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也是基督徒生命的特征，信心越坚固，感谢心也越增长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西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2:7)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凡事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也包括了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顺境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逆境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西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3:17)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“顺境让我们经历神的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丰富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，逆境让我们经历神的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。”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47440DD3-91F9-814E-7B53-1AE51B41950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12.	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喜乐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祷告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谢恩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三者都是 神对基督徒的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命令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，也是基督徒在灵命上操练应有的态度。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DC13D08E-6463-76C3-749B-F2485146634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41363" indent="-741363">
              <a:spcBef>
                <a:spcPts val="24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圣灵在圣经中常以“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火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”来形容祂的工作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赛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4:4,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徒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，圣灵在信徒当中所作的工作包括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启示、安慰、催逼、责备、禁止、赐下能力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。保罗要信徒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不要熄灭圣灵所作的感动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，在上下文中来看，此处特别是论及圣灵透过先知讲道所作的感动，亦即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神的话语所作的感动工作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726E1135-8B5C-244B-FFFE-023E925CB45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先知的讲道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不要藐视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，仍却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要察验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，因末世时有有假师传，假先知的教导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帖后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2:2)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，其察验的方法有三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endParaRPr lang="zh-TW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828800" indent="-1828800">
              <a:buNone/>
              <a:tabLst>
                <a:tab pos="798513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是否与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其他圣经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教训违背， 因为神的话绝不能背乎自己。</a:t>
            </a:r>
          </a:p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是否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其他牧长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有相同的感动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是否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见证主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F94821C2-4458-D89F-E84D-EC27DE0E3A7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50888" indent="-7508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而且神的话语不能只停在“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感动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”和“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敬重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”，乃是需要付诸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行动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，意即知道善美的事要持守，而恶事则要禁戒。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4F88E361-448F-FD33-FF2E-179E463300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628650" indent="-628650">
              <a:spcBef>
                <a:spcPts val="1800"/>
              </a:spcBef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28650" indent="-628650" algn="l">
              <a:spcBef>
                <a:spcPts val="1800"/>
              </a:spcBef>
            </a:pPr>
            <a:r>
              <a:rPr lang="en-US" altLang="zh-TW" sz="4500" b="1" dirty="0">
                <a:solidFill>
                  <a:srgbClr val="663300"/>
                </a:solidFill>
                <a:ea typeface="文新字海-簡楷" pitchFamily="2" charset="-120"/>
              </a:rPr>
              <a:t>3.	</a:t>
            </a:r>
            <a:r>
              <a:rPr lang="zh-TW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什么是喜乐</a:t>
            </a:r>
            <a:r>
              <a:rPr lang="zh-CN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？</a:t>
            </a:r>
            <a:r>
              <a:rPr lang="zh-TW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基督徒要常常喜乐吗</a:t>
            </a:r>
            <a:r>
              <a:rPr lang="zh-CN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？</a:t>
            </a:r>
            <a:r>
              <a:rPr lang="zh-TW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不喜乐为何是犯罪呢</a:t>
            </a:r>
            <a:r>
              <a:rPr lang="zh-CN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？</a:t>
            </a:r>
            <a:r>
              <a:rPr lang="zh-TW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如何使我们常常喜乐</a:t>
            </a:r>
            <a:r>
              <a:rPr lang="zh-CN" altLang="en-US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？</a:t>
            </a:r>
            <a:r>
              <a:rPr lang="en-US" altLang="zh-TW" sz="4500" b="1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	</a:t>
            </a:r>
            <a:r>
              <a:rPr lang="en-US" altLang="zh-TW" sz="4500" dirty="0">
                <a:solidFill>
                  <a:srgbClr val="663300"/>
                </a:solidFill>
                <a:latin typeface="文新字海-簡楷" pitchFamily="2" charset="-120"/>
                <a:ea typeface="文新字海-簡楷" pitchFamily="2" charset="-120"/>
              </a:rPr>
              <a:t> </a:t>
            </a:r>
            <a:endParaRPr lang="zh-TW" altLang="en-US" sz="4500" dirty="0">
              <a:solidFill>
                <a:srgbClr val="663300"/>
              </a:solidFill>
              <a:latin typeface="文新字海-簡楷" pitchFamily="2" charset="-12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CF7269E3-814D-7907-1CBB-5530B75BBA9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50888" indent="-750888">
              <a:buAutoNum type="arabicPeriod" startAt="16"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保罗在劝勉完之后以一个祷告来结束，如同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3:11~13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节的祷告一般，他祷告的原因是因为知道成圣的过程不是一件易事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所以他将信徒们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交托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予神，同时他也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深信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– </a:t>
            </a:r>
          </a:p>
          <a:p>
            <a:pPr marL="741363" indent="0">
              <a:buNone/>
            </a:pP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神必成就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将来信徒得荣耀的应许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5:1~2, 8:29~30,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1:8~9)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719B3CC3-65B6-4D01-D86E-ED8059065DD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50888" indent="-7508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17. 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得荣耀，完全的成圣”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是神给基督徒的应许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但是在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基督台前的审判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，每个信徒所得的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奖赏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却是不同，是依各人本身所行而定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林后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5:10,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D6D3AAD8-1F66-323C-6946-B2FEA1453FE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352800" y="914400"/>
            <a:ext cx="8991600" cy="6477000"/>
          </a:xfrm>
        </p:spPr>
        <p:txBody>
          <a:bodyPr/>
          <a:lstStyle/>
          <a:p>
            <a:pPr marL="812800" indent="-812800">
              <a:spcBef>
                <a:spcPct val="0"/>
              </a:spcBef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贰</a:t>
            </a:r>
            <a:r>
              <a:rPr lang="en-US" altLang="zh-TW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全文大纲分析</a:t>
            </a:r>
            <a:endParaRPr lang="en-US" altLang="zh-TW" sz="4800" b="1" u="sng" dirty="0">
              <a:solidFill>
                <a:srgbClr val="99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12800" indent="-812800">
              <a:lnSpc>
                <a:spcPct val="90000"/>
              </a:lnSpc>
              <a:spcBef>
                <a:spcPct val="0"/>
              </a:spcBef>
              <a:buNone/>
            </a:pPr>
            <a:endParaRPr lang="zh-TW" altLang="en-US" sz="4500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  <p:pic>
        <p:nvPicPr>
          <p:cNvPr id="4099" name="Picture 4">
            <a:extLst>
              <a:ext uri="{FF2B5EF4-FFF2-40B4-BE49-F238E27FC236}">
                <a16:creationId xmlns:a16="http://schemas.microsoft.com/office/drawing/2014/main" id="{7D7DD5D6-C97D-1D6C-0302-CB104E687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7" t="23515" r="3500" b="42500"/>
          <a:stretch>
            <a:fillRect/>
          </a:stretch>
        </p:blipFill>
        <p:spPr bwMode="auto">
          <a:xfrm>
            <a:off x="2094706" y="1752600"/>
            <a:ext cx="8002587" cy="42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57ADBFDF-E9ED-9529-A569-9BC7C551F2E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而且因着各人的立志行事都是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在人心里的运行，为要成就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的美意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腓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，因此众信徒都将因对神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感动的回应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的不同，而得着不同的奖赏，所以我们该思想如何响应神的感动和带领，来投资我们一生的年日！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CD4B4362-2E6D-4BD6-B913-A43D07D56B7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18.	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亲嘴问安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的动作，日后依文化 习俗之不同而修正，不管方式如何，我们基督徒仍然不应该忽略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外在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关怀的表达。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528626F7-ED87-AE4A-3B6F-DDC15E2630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609600" indent="-609600"/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09600" indent="-609600" algn="l">
              <a:buFontTx/>
              <a:buAutoNum type="arabicPeriod" startAt="4"/>
            </a:pP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从保罗的祷告中 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(23~24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节</a:t>
            </a:r>
            <a:r>
              <a:rPr lang="en-US" altLang="zh-TW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)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你是否有把握将来见主面时是“全然成圣”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，“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无可指摘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”？</a:t>
            </a:r>
            <a:endParaRPr lang="en-US" altLang="zh-TW" sz="4500" b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  <a:p>
            <a:pPr marL="609600" indent="-609600" algn="l"/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	在这成圣的过程中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神那一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方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面的供应是什么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？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人这一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方</a:t>
            </a: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面的责任又是什么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？</a:t>
            </a:r>
            <a:endParaRPr lang="en-US" altLang="en-US" sz="4500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2783C2BC-BEDA-7AE6-1D4E-06832EADB47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肆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结论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保罗在最后的教导中，说明了一个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警醒等候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主的基督徒生活，并不是无所事事，相反地，乃是一个在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教会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及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个人生活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上，都实际的流露出见证的圣徒生活。在这要求中，我们的神已把一切我们所需要的，都赐给我们了，所以我们应竭力来追求成圣。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5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3FA76000-AD78-523F-CFD8-23B7F67E03C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713874"/>
            <a:ext cx="11430000" cy="6629400"/>
          </a:xfrm>
        </p:spPr>
        <p:txBody>
          <a:bodyPr/>
          <a:lstStyle/>
          <a:p>
            <a:pPr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伍</a:t>
            </a:r>
            <a:r>
              <a:rPr lang="en-US" altLang="zh-TW" sz="4800" b="1" u="sng" dirty="0">
                <a:solidFill>
                  <a:srgbClr val="99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作业</a:t>
            </a:r>
            <a:endParaRPr lang="en-US" altLang="en-US" sz="4800" u="sng" dirty="0">
              <a:solidFill>
                <a:srgbClr val="990000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4400" b="1" dirty="0">
                <a:solidFill>
                  <a:schemeClr val="accent2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速读帖后第一章二次，同时写出帖前中最受感动的经节，并思想如何将此经节实际用在生活之中。</a:t>
            </a:r>
            <a:endParaRPr lang="en-US" altLang="en-US" sz="4400" b="1" dirty="0">
              <a:solidFill>
                <a:schemeClr val="accent2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3FD4E267-806C-ECD7-3B2C-2748FED1889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CN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叁</a:t>
            </a:r>
            <a:r>
              <a:rPr lang="en-US" altLang="zh-TW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经文解释及应用</a:t>
            </a:r>
          </a:p>
          <a:p>
            <a:pPr marL="711200" indent="-711200">
              <a:buFontTx/>
              <a:buAutoNum type="arabicPeriod"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节中提到众弟兄姊妹要敬重的“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一些人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”，那就是：</a:t>
            </a:r>
          </a:p>
          <a:p>
            <a:pPr marL="711200" indent="-711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	(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 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劳苦的人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 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治理的人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 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劝戒的人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。由于它们共享一个冠词，可能这是一群同时运作了三种不同服事的人，可见这是指教会中的</a:t>
            </a: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属灵领袖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zh-TW" altLang="en-US" sz="4400" dirty="0">
              <a:solidFill>
                <a:srgbClr val="008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FC812817-0ED0-D5B4-CFF9-ECBDC956A7A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>
              <a:buFontTx/>
              <a:buAutoNum type="arabicPeriod"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至于“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在你们中间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在主里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”，也说明了他们的职份，乃是因领受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从主来的托付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，而服事众人。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A821ED28-241A-D3BB-9F4A-F993ED8D821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36588" indent="-6365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2. 13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节保罗也再次劝他们要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格外的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在爱心中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来尊重他们，因着他们所作工作的缘故。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9E9CDB9-28F9-C551-93B5-52D99E6C1C6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85800" indent="-6858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在第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节，保罗要信徒们敬重领袖，特别强调在于因他们的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职位</a:t>
            </a:r>
            <a:r>
              <a:rPr lang="zh-TW" altLang="en-US" sz="4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  <a:p>
            <a:pPr marL="685800" indent="-685800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在第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节，保罗要信徒们尊重领袖，特别强调在于因他们的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劳苦 </a:t>
            </a:r>
            <a:r>
              <a:rPr lang="en-US" altLang="zh-TW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工作</a:t>
            </a:r>
            <a:r>
              <a:rPr lang="en-US" altLang="zh-TW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165B75A5-D94A-C17B-93D0-E4B94701BC2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22288" indent="-522288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同样尊重领袖的教导也在</a:t>
            </a:r>
            <a:r>
              <a:rPr lang="zh-TW" altLang="en-US" sz="4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</a:t>
            </a:r>
            <a:r>
              <a:rPr lang="en-US" altLang="zh-TW" sz="4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13:17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经文出现，可见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信徒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对属灵的领袖的敬重，乃是为神所喜悦，而且这事也与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信徒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未来承受属灵的奖赏有关。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>
            <a:extLst>
              <a:ext uri="{FF2B5EF4-FFF2-40B4-BE49-F238E27FC236}">
                <a16:creationId xmlns:a16="http://schemas.microsoft.com/office/drawing/2014/main" id="{BA706362-1CB6-06B5-DBC3-A59CAB24D30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68325" indent="-56832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相同的，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属灵的领袖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也要格外的劳苦，要时刻儆醒，因为他们将来要为神所托付的工作，向神交账。</a:t>
            </a:r>
          </a:p>
          <a:p>
            <a:pPr marL="568325" indent="-568325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因此，两都需要向神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负责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，也从神那里分别得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奖赏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en-US" sz="4400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22790</TotalTime>
  <Words>1621</Words>
  <Application>Microsoft Office PowerPoint</Application>
  <PresentationFormat>Widescreen</PresentationFormat>
  <Paragraphs>53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新細明體</vt:lpstr>
      <vt:lpstr>Calibri</vt:lpstr>
      <vt:lpstr>文鼎顏楷</vt:lpstr>
      <vt:lpstr>文新字海-簡楷</vt:lpstr>
      <vt:lpstr>Times New Roman</vt:lpstr>
      <vt:lpstr>汉鼎简楷体</vt:lpstr>
      <vt:lpstr>Default Design</vt:lpstr>
      <vt:lpstr>帖撒罗尼迦前后书   第七课   追求成圣的生活 (5:12-28)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GPCCC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創世記課程計劃</dc:title>
  <dc:creator>K F Yang</dc:creator>
  <cp:lastModifiedBy>Kuang-Fu</cp:lastModifiedBy>
  <cp:revision>1068</cp:revision>
  <dcterms:created xsi:type="dcterms:W3CDTF">2008-12-04T21:22:28Z</dcterms:created>
  <dcterms:modified xsi:type="dcterms:W3CDTF">2025-03-21T02:57:29Z</dcterms:modified>
</cp:coreProperties>
</file>