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708" r:id="rId3"/>
    <p:sldId id="1076" r:id="rId4"/>
    <p:sldId id="1062" r:id="rId5"/>
    <p:sldId id="1117" r:id="rId6"/>
    <p:sldId id="1118" r:id="rId7"/>
    <p:sldId id="1119" r:id="rId8"/>
    <p:sldId id="1120" r:id="rId9"/>
    <p:sldId id="1121" r:id="rId10"/>
    <p:sldId id="1123" r:id="rId11"/>
    <p:sldId id="1124" r:id="rId12"/>
    <p:sldId id="1125" r:id="rId13"/>
    <p:sldId id="1103" r:id="rId14"/>
    <p:sldId id="1126" r:id="rId15"/>
    <p:sldId id="1127" r:id="rId16"/>
    <p:sldId id="1128" r:id="rId17"/>
    <p:sldId id="1129" r:id="rId18"/>
    <p:sldId id="1130" r:id="rId19"/>
    <p:sldId id="1143" r:id="rId20"/>
    <p:sldId id="1142" r:id="rId21"/>
    <p:sldId id="1104" r:id="rId22"/>
    <p:sldId id="1131" r:id="rId23"/>
    <p:sldId id="1132" r:id="rId24"/>
    <p:sldId id="1141" r:id="rId25"/>
    <p:sldId id="1133" r:id="rId26"/>
    <p:sldId id="1136" r:id="rId27"/>
    <p:sldId id="1115" r:id="rId28"/>
    <p:sldId id="1111" r:id="rId29"/>
    <p:sldId id="1100" r:id="rId30"/>
  </p:sldIdLst>
  <p:sldSz cx="12192000" cy="6858000"/>
  <p:notesSz cx="6950075" cy="92360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990000"/>
    <a:srgbClr val="663300"/>
    <a:srgbClr val="CC0066"/>
    <a:srgbClr val="6600FF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317" autoAdjust="0"/>
  </p:normalViewPr>
  <p:slideViewPr>
    <p:cSldViewPr showGuides="1">
      <p:cViewPr varScale="1">
        <p:scale>
          <a:sx n="99" d="100"/>
          <a:sy n="99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220EA7C6-1E6F-4149-1044-BD66E4720B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C2D06940-55D3-A6A8-610D-ED61017482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712CBDA5-ECD7-7D04-AE84-5CEBF474DC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78385BDA-FFEA-F361-D0AA-8E168878A7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191511-7E1E-4068-A8D1-52ACE763A9B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4985B8-3850-BDB8-D7E7-0B6D8C77C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FA5B7-341B-3C69-25DD-38F0BC18D7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4BF0B3-A9A8-4B2C-A9EA-8A3FB25B1D5A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0B63BF-BACF-D2B5-CC87-923B792CB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6E8C57-6D42-D897-0B56-BE8A39FE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F365-BAA8-2C1D-5FD2-3E8A544D68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503D6-C1FB-C428-3518-5004051B4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EE10D8-B9CA-4797-A93E-01A944477F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4A2283-DB6F-8217-104F-DF25C9DC5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D977F-F02E-0C26-E8AB-59E823647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03C4E-1240-DE5E-CE22-6FDC175B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81C7A-BDF8-4257-9B51-3C6D862C72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49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975AA-506A-E6B1-55BA-CCF326A57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E8E23-2475-5160-7A88-6CDBE23D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035E6-A327-9315-D8D5-5F1CD5E75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0AB41-61A3-4771-9C3E-C9AEA0156A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87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81980-348C-40DD-5267-AB352749E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CE9EC-4BA0-9EF6-89A1-1F51461AA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7EB7B-E179-5176-1D25-0A010F14B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4B0A1-3DF8-4674-8B68-88EB49DD74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7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4BC7F7-5B1F-0018-C5B6-FF4215267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DAC48E-B870-3A56-6EEF-DA463F14A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D4EF54-3D92-8639-75A9-ECD646061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F4341-08BD-4646-A89B-7FF2E1A620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B7CBEE-CA9C-148E-8D65-E220F4F92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CFDDD-1A29-3046-2140-A8D17DF48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116DD3-AAAF-4750-99BD-E44403935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3019E-CB4C-4D05-B690-A96AF2C31C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04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D3F41-8BFA-BACA-3CC5-9F850FCE1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E20E9-7383-2FD6-86AC-96346433E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AFF42-8CF6-53FE-807B-A39816876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52BCD-80FB-44B1-8118-ED91C67197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6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839885-C02F-4B41-EC9A-51EC1F455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CE6766-00F4-0312-131E-66AABE790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ECEAD3-23FF-13EC-0135-FA88C69CC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3FE5D-5059-4678-BDAC-B5C8CEAA07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02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DA9D5B-BE79-1A6C-8400-C285807EE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8AEE0C-F148-2687-DF62-77F10E570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85E33F-3326-B1F0-A5D2-FD580DCDE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EDD53-4B64-4797-BD4A-D2A50CA6F0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5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36D5E8-EF99-1517-312A-80D48A40B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5AAD11-89B2-E997-1C64-AFDE4CE2A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812863-C61D-41BF-B372-1AE6DD5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0357-C268-411E-A9D2-9FEE4989E5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30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A47F5-BE1B-7F3F-EBA5-370896D3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3BECF-DE09-D42D-E9D7-98985E912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E4073-0963-D3CA-1603-E014E8319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7D724-07B9-48BE-AF23-59A54D32A5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6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B14DF-6CD8-1D5A-BB94-25DA13DBB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F9F24-E3A4-F791-CD25-DE8F2D0DA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C881E-55ED-C0EA-58DF-35A3918CA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98801-B6DA-43B3-AD7E-B0F23B4044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E15763-522A-417D-9407-BCAEE57D3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141B1C-1C76-7DC9-FF03-3F200E620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42CED7-69CA-D3E2-2211-69982EDC35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1276FB-3F8C-3392-9D61-2D7147724A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B175D6-6060-466F-CADB-153EB61500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A5C563B-7C35-4338-9180-AAF6228704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B334B4-3F04-2EAF-7007-A6E478D4A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819400"/>
            <a:ext cx="9144000" cy="1524000"/>
          </a:xfrm>
        </p:spPr>
        <p:txBody>
          <a:bodyPr/>
          <a:lstStyle/>
          <a:p>
            <a:pPr eaLnBrk="1" hangingPunct="1"/>
            <a:r>
              <a:rPr lang="zh-TW" altLang="en-US" sz="55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帖撒罗尼迦前后书</a:t>
            </a:r>
            <a:r>
              <a:rPr lang="zh-TW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zh-CN" altLang="en-US" sz="5000" b="1" dirty="0">
                <a:solidFill>
                  <a:srgbClr val="CC33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第九课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</a:t>
            </a:r>
            <a:b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称赞帖城教会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帖后 </a:t>
            </a:r>
            <a: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1:1-12)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TW" sz="48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19981E0-A1F5-4F02-FA86-9641D6C80F5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在这过程当中，也带出另一个目的：显出帖城教会的人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配得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神的国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(1:5)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；但受苦并不能赢得神的国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因为神的国的赏赐完全是神的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恩典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但他们在受苦时的忍耐，却显出他们的确配得所蒙受的恩典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1:29)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D11E7E4-119A-2ACA-6D81-5A4DDB388E7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神报应仇敌的时候是在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的时候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(7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神的耽延是盼望人人都能悔改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彼后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3:9)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末了他必审判全地。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54B498B-D41A-E031-C201-F9FF556804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28650" indent="-628650">
              <a:buFontTx/>
              <a:buAutoNum type="arabicPeriod" startAt="9"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受逼迫的基督徒得平安却是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的时候，“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平安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”原文乃有“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弓弦放松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”，除去压力之意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这是圣灵的工作，不是环境所能赐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，也不是世人所能夺走的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1:6,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14:27)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因着拥有主再来的盼望，借着圣灵的力量，我们已与圣徒同得平安。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2427803-AB15-438E-2744-50B3EB57B7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11430000" cy="6477000"/>
          </a:xfrm>
        </p:spPr>
        <p:txBody>
          <a:bodyPr/>
          <a:lstStyle/>
          <a:p>
            <a:pPr marL="609600" indent="-609600">
              <a:spcAft>
                <a:spcPts val="1200"/>
              </a:spcAft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09600" indent="-609600" algn="l">
              <a:buFontTx/>
              <a:buAutoNum type="arabicPeriod"/>
            </a:pP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神真的会报应那逼迫基督徒的人吗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 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为何世上还有这么多逼迫的事情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 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为何很多时候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,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我们也看不到那些受逼迫的信徒得享平安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</a:t>
            </a:r>
            <a:r>
              <a:rPr lang="en-US" altLang="zh-TW" sz="4500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 </a:t>
            </a:r>
            <a:endParaRPr lang="en-US" altLang="en-US" sz="4500" dirty="0">
              <a:solidFill>
                <a:srgbClr val="663300"/>
              </a:solidFill>
              <a:latin typeface="文新字海-簡楷" pitchFamily="2" charset="-12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C415607-5A16-48DF-EAC4-51FF379F51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798513" indent="-798513"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将来主与有能力的天使从天而降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7:9~10)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，为要审判全地的人，建立千禧年国度，届时犹太人要接受审判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20:33~38)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，而外邦人 也要接受审判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25:31~46)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，主将要  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足足的报复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原文之意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二等人：</a:t>
            </a:r>
          </a:p>
          <a:p>
            <a:pPr marL="0" indent="2511425">
              <a:spcBef>
                <a:spcPts val="1800"/>
              </a:spcBef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不认识神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的人，和 </a:t>
            </a:r>
          </a:p>
          <a:p>
            <a:pPr marL="0" indent="2511425"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不听从福音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的人。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FA796B4-9FCC-C540-7313-4335F3CEEFC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前者可能是外邦人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诗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79:6)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，后者则包括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外邦人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犹太人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。他们的结局都将是悲惨的，就是“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永远沉沦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保罗用二个句子来形容这种光景： </a:t>
            </a:r>
            <a:endParaRPr lang="en-US" altLang="zh-TW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798513" indent="0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离开主的面，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离开主的荣光。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可见这些人将永远与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神的恩典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隔绝，因此基督说他们是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被咒诅的人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，要受永刑 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25:41,46)</a:t>
            </a:r>
            <a:r>
              <a:rPr lang="en-US" altLang="zh-TW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1A3F129-EAA3-4F2F-39E6-EC9C2073C9E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可见“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普救论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”的观点是错误的，而且沉沦的人是在有知觉中，受永远的刑罚，并且只有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得救的人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罪得赦免的人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届时才能进入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千禧年国度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8379F36-06F0-92C9-1472-208112C738F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spcBef>
                <a:spcPts val="24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不认识神的人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，他们的定罪是依他们所行的恶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2:14, 6)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不听从福音的人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，他们的定罪是因不信神独生子的名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3:18)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，神也必依他们所行的恶来定罪。他们的刑罚都是永远，而且是“有知觉的”。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TW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4A48EF0-0D44-9D81-3BA7-7458D610DCB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914400" indent="-914400">
              <a:buNone/>
            </a:pPr>
            <a: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这件事情的发生，乃是在“主基督第二次降临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，在地上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建立千禧年国度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”之时，并不是“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教会被提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”之时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5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Revelation">
            <a:extLst>
              <a:ext uri="{FF2B5EF4-FFF2-40B4-BE49-F238E27FC236}">
                <a16:creationId xmlns:a16="http://schemas.microsoft.com/office/drawing/2014/main" id="{90482D06-8E64-7986-D140-7880AA5567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2000" cy="6843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0589F0EB-0E12-EB3E-23BB-3918F2E11F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11430000" cy="6477000"/>
          </a:xfrm>
        </p:spPr>
        <p:txBody>
          <a:bodyPr/>
          <a:lstStyle/>
          <a:p>
            <a:pPr marL="400050" indent="-400050">
              <a:spcBef>
                <a:spcPct val="0"/>
              </a:spcBef>
              <a:spcAft>
                <a:spcPts val="1800"/>
              </a:spcAft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壹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前言</a:t>
            </a:r>
            <a:endParaRPr lang="en-US" altLang="zh-TW" sz="4800" b="1" u="sng" dirty="0">
              <a:solidFill>
                <a:srgbClr val="99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保罗在得知帖城教会弟兄姊妹在逼迫中，他们的信心、爱心和盼望仍然持续成长，不由得为他们的见证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感谢神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同时他也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勉励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他们继续持守忍耐，荣耀主名，直到主再来。</a:t>
            </a:r>
            <a:endParaRPr lang="zh-TW" altLang="en-US" sz="45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6521054-D31A-819D-8D47-8ECBAE95AA2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那时主要在他的圣徒和一切信他的人中得荣耀，其中包括了圣洁的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天使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，已得荣耀身体的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，旧约时代的复活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，大灾难期殉道复活的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和带着肉身进入千禧年国度的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，主将在他们当中得荣耀，得称赞。</a:t>
            </a:r>
            <a:r>
              <a:rPr lang="zh-TW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880C7B94-D058-03E9-3875-C8E15B58BD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571500" indent="-571500" algn="l">
              <a:spcBef>
                <a:spcPts val="1800"/>
              </a:spcBef>
            </a:pPr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2.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当安息日会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耶和华见证人和摩门教的人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向你说“神是慈爱的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祂将使那不信的人消失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不会使他们永远受苦”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或是有人说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，“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全世界的人将来必定都得救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因神是爱”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。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你如何回应这些错误的论调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r>
              <a:rPr lang="en-US" altLang="zh-TW" sz="4500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 </a:t>
            </a:r>
            <a:endParaRPr lang="zh-TW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B02E6BCC-1938-9719-2CC3-9645379CBDF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143000"/>
            <a:ext cx="115062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15.	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当保罗教导了这些启示之后，很自然的把帖城教会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交托在神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手中，用祷告来结束这一段的教导。</a:t>
            </a:r>
            <a:r>
              <a:rPr lang="zh-TW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5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D69D39D-C226-2471-FD13-21112B8BBFF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保罗在意的是神的“看”而不是人的“看”，这带来了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警惕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，因为我们须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向神负责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；也带来了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安慰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神知道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我们一切的困苦。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19D57F6-AF80-4B54-0BBA-E4CBBA8A184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914400" indent="-9144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神用大能成就我们一切的事，此处所包括的：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羡慕的良善，在前，乃指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动机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；信心的工夫，在后，乃指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行为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2:13)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BBFCC3C-7B2F-1291-9BEB-619F8F959E0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18.	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主的名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在我们身上得荣耀，乃是指在我们中间所“反映”出的主的荣耀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赛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43:21)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，是世人可观察到的；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在主身上得荣耀，乃是指我们在主恩中，能越发彰显出他荣耀的生命。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847E91F-4420-646D-0DE4-228EF9094D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798513" indent="-798513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保罗在此的祷告不只是关心于帖城教会在逼迫中的坚忍，也是关心他们圣洁的生活和善工。若与第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节比较，前者的“主得荣耀”乃是“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”主降临时，主的荣耀在一切信的人中所反映出来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而第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节“主得荣耀”和“得主荣耀”则是“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日常操练的工夫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07B1695-69E4-476E-22BD-A43A8F974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11430000" cy="6477000"/>
          </a:xfrm>
        </p:spPr>
        <p:txBody>
          <a:bodyPr/>
          <a:lstStyle/>
          <a:p>
            <a:pPr marL="685800" indent="-685800"/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85800" indent="-685800" algn="l"/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3.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我们荣耀主名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是在主来之时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还是在现在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若我们在困难之际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又如何荣耀祂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endParaRPr lang="en-US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D07539C-7736-8CA2-3F7A-B41C32B7874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457200" indent="-45720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结论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我们跟随主的人，不只是因着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主降临，将与主同得荣耀的盼望，使我们可以坚忍各样苦难，同时也是因着必须在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使主的名、主的荣耀在我们身上反映出来的诫命，使我们可以过一个配得蒙召恩典的圣洁生活。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C7643C81-E4E5-5661-41FC-60E84DE08E0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500" b="1" u="sng" dirty="0">
                <a:solidFill>
                  <a:srgbClr val="990000"/>
                </a:solidFill>
                <a:ea typeface="文新字海-簡楷" pitchFamily="2" charset="-120"/>
              </a:rPr>
              <a:t>伍</a:t>
            </a:r>
            <a:r>
              <a:rPr lang="en-US" altLang="zh-TW" sz="4500" b="1" u="sng" dirty="0">
                <a:solidFill>
                  <a:srgbClr val="990000"/>
                </a:solidFill>
                <a:ea typeface="文新字海-簡楷" pitchFamily="2" charset="-120"/>
              </a:rPr>
              <a:t>‧</a:t>
            </a:r>
            <a:r>
              <a:rPr lang="zh-TW" altLang="en-US" sz="4500" b="1" u="sng" dirty="0">
                <a:solidFill>
                  <a:srgbClr val="990000"/>
                </a:solidFill>
                <a:ea typeface="文新字海-簡楷" pitchFamily="2" charset="-120"/>
              </a:rPr>
              <a:t>作业</a:t>
            </a:r>
            <a:endParaRPr lang="en-US" altLang="en-US" sz="4500" u="sng" dirty="0">
              <a:solidFill>
                <a:srgbClr val="990000"/>
              </a:solidFill>
              <a:ea typeface="文新字海-簡楷" pitchFamily="2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速读帖后二章二次，并思想</a:t>
            </a:r>
            <a:r>
              <a:rPr lang="zh-TW" altLang="en-US" sz="4500" b="1" dirty="0">
                <a:solidFill>
                  <a:schemeClr val="accent2"/>
                </a:solidFill>
                <a:ea typeface="文新字海-簡楷" pitchFamily="2" charset="-120"/>
              </a:rPr>
              <a:t>“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帖城教会是发生什么问题</a:t>
            </a:r>
            <a:r>
              <a:rPr lang="en-US" altLang="zh-TW" sz="4500" b="1" dirty="0">
                <a:solidFill>
                  <a:schemeClr val="accent2"/>
                </a:solidFill>
                <a:ea typeface="文新字海-簡楷" pitchFamily="2" charset="-120"/>
              </a:rPr>
              <a:t>”</a:t>
            </a:r>
            <a:r>
              <a:rPr lang="en-US" altLang="zh-TW" sz="4500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 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，让保罗以</a:t>
            </a:r>
            <a:r>
              <a:rPr lang="en-US" altLang="zh-TW" sz="4500" b="1" dirty="0">
                <a:solidFill>
                  <a:schemeClr val="accent2"/>
                </a:solidFill>
                <a:latin typeface="Times New Roman" panose="02020603050405020304" pitchFamily="18" charset="0"/>
                <a:ea typeface="文新字海-簡楷" pitchFamily="2" charset="-120"/>
              </a:rPr>
              <a:t>2:1~12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回复他们呢</a:t>
            </a:r>
            <a:r>
              <a:rPr lang="zh-CN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？</a:t>
            </a:r>
            <a:endParaRPr lang="en-US" altLang="en-US" sz="4500" dirty="0">
              <a:solidFill>
                <a:schemeClr val="accent2"/>
              </a:solidFill>
              <a:latin typeface="文新字海-簡楷" pitchFamily="2" charset="-12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92EACC3B-0DF6-D1F6-4E27-291F71E4787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838200"/>
            <a:ext cx="8991600" cy="6477000"/>
          </a:xfrm>
        </p:spPr>
        <p:txBody>
          <a:bodyPr/>
          <a:lstStyle/>
          <a:p>
            <a:pPr marL="812800" indent="-812800" algn="ctr">
              <a:spcBef>
                <a:spcPct val="0"/>
              </a:spcBef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全文大纲分析</a:t>
            </a:r>
            <a:endParaRPr lang="en-US" altLang="zh-TW" sz="4800" b="1" u="sng" dirty="0">
              <a:solidFill>
                <a:srgbClr val="99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12800" indent="-812800">
              <a:lnSpc>
                <a:spcPct val="90000"/>
              </a:lnSpc>
              <a:spcBef>
                <a:spcPct val="0"/>
              </a:spcBef>
              <a:buNone/>
            </a:pPr>
            <a:endParaRPr lang="zh-TW" altLang="en-US" sz="45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504C97A-46E1-CB5B-57E4-58DEDABF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38281" r="9874" b="30859"/>
          <a:stretch>
            <a:fillRect/>
          </a:stretch>
        </p:blipFill>
        <p:spPr bwMode="auto">
          <a:xfrm>
            <a:off x="2133600" y="18288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99A1046-E08E-D736-75AF-E11F5769591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711200" indent="-711200" algn="ctr">
              <a:buNone/>
            </a:pPr>
            <a:r>
              <a:rPr lang="zh-CN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</a:p>
          <a:p>
            <a:pPr marL="568325" indent="-568325">
              <a:buFontTx/>
              <a:buAutoNum type="arabicPeriod"/>
            </a:pP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本书的问安与前书相似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恩惠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在前，因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是蒙福的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基础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。而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平安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在后，因是蒙福后的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果实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4566A00-95E1-3DF1-E985-478FB9EC87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36588" indent="-6365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“教会”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希腊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文的意思，乃是“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一群被呼召出来的人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F5C3380-0928-8FCD-8934-FA86D271C8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506200" cy="6629400"/>
          </a:xfrm>
        </p:spPr>
        <p:txBody>
          <a:bodyPr/>
          <a:lstStyle/>
          <a:p>
            <a:pPr marL="625475" indent="-625475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“该”原文乃是有“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欠积债务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”之意，而“本是合宜”则代表帖城教会的见证，是配得保罗为他们感谢神，而且这似乎也是保罗在帖前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3:12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祷告蒙神应允，成就的结果。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D0A00CD-C2DD-1DF0-A838-FA46F3E2FC2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522288" indent="-5222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对神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，应该会增长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因为属灵的生命是动态的，增长是自然的现象，否则是有问题。</a:t>
            </a:r>
          </a:p>
          <a:p>
            <a:pPr marL="522288" indent="-522288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爱心是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，有了信心，就必带来爱心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因爱心是信心的行动，是信心存在的外证。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雅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2:14~17,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5:6)</a:t>
            </a:r>
            <a:r>
              <a:rPr lang="en-US" altLang="zh-TW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F543793-0C30-AFBB-6308-EAE435FCD6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568325" indent="-568325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保罗的夸口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8:1~5)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，如同父母为子女的成就而夸口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但他不是自夸，乃是夸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主的恩典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所带给帖城教会外显的生命见证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2:31)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D4A5EFB1-FFA0-8AD1-ECB5-72A1D40A4F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09600" indent="-609600">
              <a:spcBef>
                <a:spcPts val="0"/>
              </a:spcBef>
              <a:buFontTx/>
              <a:buAutoNum type="arabicPeriod" startAt="6"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帖城教会在患难中所存的信心和忍耐，是神公义判断的一个“例证，说明，及定罪证据”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(illustration or evidence)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，来表明神是公义的，因为他必成就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          </a:t>
            </a:r>
          </a:p>
          <a:p>
            <a:pPr marL="0" indent="1146175">
              <a:spcBef>
                <a:spcPts val="12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报应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那些施加患难予信徒的人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1146175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使帖城教会与保罗他们同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得平安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22491</TotalTime>
  <Words>1465</Words>
  <Application>Microsoft Office PowerPoint</Application>
  <PresentationFormat>Widescreen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新細明體</vt:lpstr>
      <vt:lpstr>Calibri</vt:lpstr>
      <vt:lpstr>文鼎顏楷</vt:lpstr>
      <vt:lpstr>文新字海-簡楷</vt:lpstr>
      <vt:lpstr>Times New Roman</vt:lpstr>
      <vt:lpstr>Default Design</vt:lpstr>
      <vt:lpstr>帖撒罗尼迦前后书   第九课   称赞帖城教会 (帖后 1:1-12)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1068</cp:revision>
  <dcterms:created xsi:type="dcterms:W3CDTF">2008-12-04T21:22:28Z</dcterms:created>
  <dcterms:modified xsi:type="dcterms:W3CDTF">2025-03-29T22:06:58Z</dcterms:modified>
</cp:coreProperties>
</file>