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0" r:id="rId2"/>
    <p:sldId id="708" r:id="rId3"/>
    <p:sldId id="1076" r:id="rId4"/>
    <p:sldId id="1062" r:id="rId5"/>
    <p:sldId id="1117" r:id="rId6"/>
    <p:sldId id="1118" r:id="rId7"/>
    <p:sldId id="1142" r:id="rId8"/>
    <p:sldId id="1119" r:id="rId9"/>
    <p:sldId id="1147" r:id="rId10"/>
    <p:sldId id="1120" r:id="rId11"/>
    <p:sldId id="1121" r:id="rId12"/>
    <p:sldId id="1123" r:id="rId13"/>
    <p:sldId id="1143" r:id="rId14"/>
    <p:sldId id="1124" r:id="rId15"/>
    <p:sldId id="1125" r:id="rId16"/>
    <p:sldId id="1144" r:id="rId17"/>
    <p:sldId id="1126" r:id="rId18"/>
    <p:sldId id="1145" r:id="rId19"/>
    <p:sldId id="1127" r:id="rId20"/>
    <p:sldId id="1103" r:id="rId21"/>
    <p:sldId id="1128" r:id="rId22"/>
    <p:sldId id="1146" r:id="rId23"/>
    <p:sldId id="1129" r:id="rId24"/>
    <p:sldId id="1130" r:id="rId25"/>
    <p:sldId id="1131" r:id="rId26"/>
    <p:sldId id="1104" r:id="rId27"/>
    <p:sldId id="1132" r:id="rId28"/>
    <p:sldId id="1115" r:id="rId29"/>
    <p:sldId id="1111" r:id="rId30"/>
    <p:sldId id="1100" r:id="rId31"/>
  </p:sldIdLst>
  <p:sldSz cx="12192000" cy="6858000"/>
  <p:notesSz cx="6950075" cy="92360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990000"/>
    <a:srgbClr val="663300"/>
    <a:srgbClr val="CC0066"/>
    <a:srgbClr val="6600FF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317" autoAdjust="0"/>
  </p:normalViewPr>
  <p:slideViewPr>
    <p:cSldViewPr showGuides="1">
      <p:cViewPr>
        <p:scale>
          <a:sx n="70" d="100"/>
          <a:sy n="70" d="100"/>
        </p:scale>
        <p:origin x="1842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BE66CEA3-2919-DF47-C588-A61EA1359E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464569C7-804B-FA13-0435-FAE3898E94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DDFD44F2-038F-11DD-5148-B173CED6298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BEF90D89-F5CD-E8FE-2125-833B433856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4D04D25-131D-434B-9821-F59E7C9DC11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9369E-9AE9-B3D7-2B5F-AAA547D73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017D8-EDE5-8C36-5046-722B53CA0C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E64A00-8F32-43D9-B262-D230F6ADA90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10E911C-A682-4C99-EDCB-6EF53FCC8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B775DB-B4F6-979E-9CC7-2D57330D6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5361E-5A21-CEC1-1F3E-107DC54ADA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56DD7-234B-86A7-B250-AE78493C1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04F850-DE66-43CD-B9EE-E06BAE3ECD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14DA35-482D-9959-F1D2-3EBF35DA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8A3329-C9E7-AC81-5BD6-ACE71DF66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CDBD5-E1F3-09C8-2D49-86E6B4FF2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DC2C0-DD00-4F7B-B1B4-732AAB1049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931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E64C5-9B92-5C30-DDBF-0BA439846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119B2-18C6-8939-7EC3-33536FFAC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C1E11-9069-1900-6C7B-50334FB22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14CF2-121F-4B2D-A02E-C2BB8817E3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827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DED2BF-FE0C-B207-E39B-9E9C7F7B6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98AF7F-B34C-0690-3AEC-858AE92A3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3E0A1-5571-244C-116F-AD0AD8F36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E1DF-3944-44BA-9247-CA097AE403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710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28CD0F-34FB-3527-FFB0-0094F9875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386B8-EB23-E294-4DCA-FF4A1B7A7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57B031-BA60-1EDF-F5C1-FA46E5F90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AA0C9-AB8A-43D8-89F7-E111BD7A68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38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909B7-ADA5-54BC-BE09-F38BFA6DB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C3280-EDB9-E671-D3EC-641F63405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5709D-F90C-50D1-A6C0-6883CE2CF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E18F-2A64-4CB7-A984-A18A1B9FF1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35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2CF46-A4A4-7E62-C344-34D02827A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82AAF-5526-A914-3F32-0DB7EA9F6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E1E3D-75AA-8086-A6B5-B2DAFEA23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F3B3F-DF3A-4191-A020-F47DA43DAF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018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42170B-061B-8016-575C-828CF0721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100C66-81DC-07E2-49F4-40DFF8B9D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907CAC-A77E-E855-FF5E-ACA08B3DD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3EB41-1778-4B29-AC6A-2187696D06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02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D2F0E2-1916-217D-B172-48486F186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3308B0-1868-C965-ED22-7B8D33964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5C4270-2CC7-4DF2-59D3-4AB698A1E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42376-5004-4B97-AB46-9E791C721C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16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888F28-8886-825E-A567-D7A903142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33840F-A1EF-5E6B-5364-F24AC197B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757BF7-F5B2-5897-9309-B89F03A92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19C5E-44D6-4D3E-931D-550792C9EB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75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177AC-E3A7-788C-5BAA-4BD4AB690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71B54-0B89-2754-F66C-E46CF52BC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342DD4-D925-0B7F-440F-91BC9E12A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B3B5F-4122-45AD-9603-41661670CC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108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A617A-8E33-3519-E0D5-C9347BF04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83B17-75E0-8B2F-0C3D-1E137EFDD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A0DD2C-3BB9-3CD4-4677-73A39E01F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0A142-81DF-4F0F-9BDD-026F3BEF62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33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6120DF-27D8-626A-A09D-73705D795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E0E981-DE75-E219-D35C-3F340DC7B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FCEC49-D3AC-D0D5-CB3F-5B2E4238D1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AFAD22-F15D-341B-373B-B3FC314077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FC477C-0E6E-F5AC-4CCC-6D396023B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74A72ED-9B41-486F-A300-26718C69265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58CBCF-764C-A6FE-92B6-465070C7F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67000"/>
            <a:ext cx="9144000" cy="1524000"/>
          </a:xfrm>
        </p:spPr>
        <p:txBody>
          <a:bodyPr/>
          <a:lstStyle/>
          <a:p>
            <a:pPr eaLnBrk="1" hangingPunct="1"/>
            <a:r>
              <a:rPr lang="zh-TW" altLang="en-US" sz="55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帖撒罗尼迦前后书</a:t>
            </a:r>
            <a:r>
              <a:rPr lang="zh-TW" altLang="en-US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zh-CN" altLang="en-US" sz="5000" b="1" dirty="0">
                <a:solidFill>
                  <a:srgbClr val="CC33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第十课</a:t>
            </a:r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</a:t>
            </a:r>
            <a:b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TW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末后的事─主的日子及敌基督</a:t>
            </a:r>
            <a:b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(2:1-17)</a:t>
            </a:r>
            <a:br>
              <a:rPr lang="en-US" altLang="zh-TW" sz="48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altLang="zh-TW" sz="48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3F95523B-ADF6-FB43-F413-3172B7F535D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42900" y="838200"/>
            <a:ext cx="11506200" cy="6629400"/>
          </a:xfrm>
        </p:spPr>
        <p:txBody>
          <a:bodyPr/>
          <a:lstStyle/>
          <a:p>
            <a:pPr marL="627063" indent="-627063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保罗说“主的日子”尚未来到，因为那日子以前必有三件事情发生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(2:3, 7-8a)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TW" altLang="en-US" sz="4400" b="1" u="sng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27063" indent="-627063">
              <a:spcBef>
                <a:spcPct val="500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	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离道反教的事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参提后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3:1~5)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marL="627063" indent="-627063">
              <a:spcBef>
                <a:spcPct val="500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大罪人显露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参但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9:27, 11:36)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TW" altLang="en-US" sz="4400" b="1" u="sng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27063" indent="-627063">
              <a:spcBef>
                <a:spcPct val="500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那拦阻他的被除去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参帖前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4:16~17)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627063" indent="-627063">
              <a:spcBef>
                <a:spcPct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TW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01F5823-2729-47F8-8619-CC96BDD23FC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629400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TW" sz="4500" b="1" dirty="0">
                <a:solidFill>
                  <a:srgbClr val="008000"/>
                </a:solidFill>
                <a:latin typeface="Times New Roman" panose="02020603050405020304" pitchFamily="18" charset="0"/>
                <a:ea typeface="文新字海-簡楷" pitchFamily="2" charset="-120"/>
              </a:rPr>
              <a:t>6.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其中“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大罪人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”就是“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沉沦之子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”，也是“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不法之人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”，又称为“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兽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启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13:1)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小角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7:8, 25)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，也称为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敌基督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约壹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2:18)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。他是个人，但他的权柄乃是撒旦所赐予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2:9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，启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13:2)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他将在世上掌权七年，但至终却被扔入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火湖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启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19:20)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5C9E68C8-5465-D8F4-34CF-68BB01CFC3B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保罗用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节经文来描述这个“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大罪人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”，包括他将亵渎神，在圣殿中自称为神，受人敬拜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启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13:6, 12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 但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11:36)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，的确在但理书中所预言的“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小角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”乃是指“赛路士王朝”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(Seleucids)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的“安提阿库士四世”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(Antiochus IV)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，因此有的解经家指该处预言业已成就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F6EA58A4-4283-DAC0-BC74-B8CAB25EE0B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但是圣经预言大多有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多重性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若将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启示录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帖后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TW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24:15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比较时，则可知这些经文也是预言那将要来的“敌基督”。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CEAC9816-05B0-0EDF-413D-E689FFAAA86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42900" y="838200"/>
            <a:ext cx="11506200" cy="6629400"/>
          </a:xfrm>
        </p:spPr>
        <p:txBody>
          <a:bodyPr/>
          <a:lstStyle/>
          <a:p>
            <a:pPr marL="579438" indent="-57943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当保罗在帖城时，曾教导他们有关末后的预兆，而且帖城教会的人也都知道，那拦阻敌基督显露出来的是什么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此项拦阻乃为使 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敌基督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”在“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时候满足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”时，方可显露出来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(5~6)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。可惜现在人们并不肯定，保罗所指的“那拦阻的”为何。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169A0C3-586A-D8DD-64EB-228EB689313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1200150" indent="-120015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9. 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但是若从经文中可知，要符合这</a:t>
            </a:r>
          </a:p>
          <a:p>
            <a:pPr marL="1200150" indent="-1200150">
              <a:spcBef>
                <a:spcPct val="0"/>
              </a:spcBef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“拦阻”的条件，至少有三个：</a:t>
            </a:r>
          </a:p>
          <a:p>
            <a:pPr marL="1719263" indent="-1255713">
              <a:spcBef>
                <a:spcPts val="6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是比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撒旦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力量大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(v.7,9)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，因为可以拦阻那倚靠撒旦力量的人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pPr marL="1719263" indent="-1255713">
              <a:spcBef>
                <a:spcPts val="6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是一个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有位格者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(v7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那拦阻的是“男性代名词”，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v6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是“中性代名词”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marL="1719263" indent="-1255713">
              <a:spcBef>
                <a:spcPts val="6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是帖城教会弟兄所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知道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的。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C9ABF2E-8338-9742-513C-6284E202D63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2971800"/>
          </a:xfrm>
        </p:spPr>
        <p:txBody>
          <a:bodyPr/>
          <a:lstStyle/>
          <a:p>
            <a:pPr marL="573088" indent="-5730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虽然解经家有各种解示：如罗马帝国，撒旦，人类政府，圣灵，但比较合理的答案应为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圣灵 或仔细说  圣灵在教会所作的工作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4F73A46E-FEED-8DD2-7EF9-5775407EA67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736600" indent="-736600">
              <a:spcBef>
                <a:spcPts val="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圣灵透过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内住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教会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充满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社会制度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管理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，及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道德良心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谴责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来抵挡那“不法的奥秘” ─ 抵挡神的势力。</a:t>
            </a:r>
            <a:endParaRPr lang="zh-TW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8DFA15D2-35F7-739C-9FF7-3EFC64F7556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838200"/>
            <a:ext cx="11430000" cy="6629400"/>
          </a:xfrm>
        </p:spPr>
        <p:txBody>
          <a:bodyPr/>
          <a:lstStyle/>
          <a:p>
            <a:pPr marL="736600" indent="-7366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	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那拦阻的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被除去，并不意谓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圣灵不再作工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，而是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圣灵透过基督徒及教会的工作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，将因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教会被提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而停止。而后世界进入大灾难时期，届时社会及道德良心的约束力，将急速败坏。这景况将成为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敌基督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显露出来的温床。届时他将以诡诈掌管当时世界的宗教、政治及经济，将集世上的权势于一身。</a:t>
            </a:r>
            <a:endParaRPr lang="en-US" sz="4400" b="1" kern="100" dirty="0">
              <a:solidFill>
                <a:srgbClr val="008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85800" indent="-685800">
              <a:buNone/>
            </a:pPr>
            <a:endParaRPr lang="zh-TW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099B7E3-BC2A-956A-0E6A-1C62F3AF135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838200"/>
            <a:ext cx="11430000" cy="6629400"/>
          </a:xfrm>
        </p:spPr>
        <p:txBody>
          <a:bodyPr/>
          <a:lstStyle/>
          <a:p>
            <a:pPr marL="685800" indent="-6858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11.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敌基督虽然自称为神，但在主  降临时，很讽刺的，主基督只用  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口中的气</a:t>
            </a:r>
            <a:r>
              <a:rPr lang="zh-TW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赛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11:4)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，及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降临的荣光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就灭掉他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参启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19:11~21)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，可见即使敌基督的权柄来自撒旦，又行异能、神迹、奇事和诡诈，但这一切都不能与主基督来抗衡。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E1FC2BD9-267F-31F3-0220-F18815DE45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11430000" cy="6477000"/>
          </a:xfrm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壹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前言</a:t>
            </a:r>
            <a:endParaRPr lang="en-US" altLang="zh-TW" sz="4800" b="1" u="sng" dirty="0">
              <a:solidFill>
                <a:srgbClr val="99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spcBef>
                <a:spcPts val="1800"/>
              </a:spcBef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帖撒罗尼迦后书中最主要的教义教导是记载在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2:1~12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这也是保罗写这封信的最主要目的，那就是纠正帖城教会在对末后主耶稣降临的教导上的偏差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因此也可说第二章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的内容重点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教义上的纠正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”，第三章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的内容重点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则是“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生活上的纠正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zh-TW" altLang="en-US" sz="45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1FDCE286-7FDC-3068-1514-FCDC5C5982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11430000" cy="3200400"/>
          </a:xfrm>
        </p:spPr>
        <p:txBody>
          <a:bodyPr/>
          <a:lstStyle/>
          <a:p>
            <a:pPr marL="609600" indent="-609600"/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dirty="0">
                <a:solidFill>
                  <a:srgbClr val="663300"/>
                </a:solidFill>
                <a:latin typeface="文新字海-簡楷"/>
                <a:ea typeface="KaiTi" panose="02010609060101010101" pitchFamily="49" charset="-122"/>
              </a:rPr>
              <a:t>    </a:t>
            </a:r>
          </a:p>
          <a:p>
            <a:pPr marL="682625" indent="-682625" algn="l">
              <a:spcBef>
                <a:spcPts val="1800"/>
              </a:spcBef>
            </a:pPr>
            <a:r>
              <a:rPr lang="en-US" altLang="zh-TW" sz="4500" b="1" dirty="0">
                <a:solidFill>
                  <a:srgbClr val="663300"/>
                </a:solidFill>
                <a:ea typeface="文新字海-簡楷" pitchFamily="2" charset="-120"/>
              </a:rPr>
              <a:t>1.	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可否推想保罗以</a:t>
            </a:r>
            <a:r>
              <a:rPr lang="en-US" altLang="zh-CN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2:1</a:t>
            </a:r>
            <a:r>
              <a:rPr lang="en-US" altLang="zh-TW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~12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节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来解释并纠正的偏差是那些事？</a:t>
            </a:r>
            <a:endParaRPr lang="en-US" altLang="en-US" sz="4800" dirty="0">
              <a:solidFill>
                <a:srgbClr val="663300"/>
              </a:solidFill>
              <a:latin typeface="文新字海-簡楷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F7021B0F-A987-012B-E60E-84A60061294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5257800"/>
          </a:xfrm>
        </p:spPr>
        <p:txBody>
          <a:bodyPr/>
          <a:lstStyle/>
          <a:p>
            <a:pPr marL="685800" indent="-6858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大灾难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中的世人将大多数不能得救，这将与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教会恩典时代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迥然不同，因他们不领“真理的爱”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原文之意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，神就“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”他们一个生发错误的心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这里的“给”最好解释为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任凭</a:t>
            </a:r>
            <a:r>
              <a:rPr lang="zh-TW" altLang="en-US" sz="4400" b="1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罗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1:24, 26, 28)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，在此乃是一种以神为中心的“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主动描述法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54D10B36-C3C6-04DF-D437-4DE2A08BEA3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4191000"/>
          </a:xfrm>
        </p:spPr>
        <p:txBody>
          <a:bodyPr/>
          <a:lstStyle/>
          <a:p>
            <a:pPr marL="685800" indent="-6858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其实神是愿意万人得救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2:4)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，不愿一人沉沦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彼后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3:9)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但是沉沦的人被定罪，是因为他们“不领受真理的爱”，“不信真理”，“倒喜爱不义”，因此被定罪，这是因着人们自己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内心的刚硬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D05FA4A9-2C56-4B48-7547-4E5FA06A3B0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4648200"/>
          </a:xfrm>
        </p:spPr>
        <p:txBody>
          <a:bodyPr/>
          <a:lstStyle/>
          <a:p>
            <a:pPr marL="685800" indent="-685800">
              <a:spcBef>
                <a:spcPts val="2400"/>
              </a:spcBef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13.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保罗言及末后许多沉沦的人，不自觉的为帖城教会的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信徒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感谢神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这里保罗言及他们是“为主所爱”，是“蒙神拣选”的，而且因着信心，透过圣灵的洁净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6:11)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而得救，这与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沉沦的人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的不信的心是何等强烈的对比！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TW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CE1B65FD-0691-7FD5-AB0B-683FABBB6B3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3200400"/>
          </a:xfrm>
        </p:spPr>
        <p:txBody>
          <a:bodyPr/>
          <a:lstStyle/>
          <a:p>
            <a:pPr marL="750888" indent="-7508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	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神的拣选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是言及神的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全权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人的领受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信心与否则是人的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责任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，这是共存的现象，也是奥秘，但却是圣经中明显的教导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参徒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13:46, 48)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008B7101-1D6A-363B-33F9-05101265B7E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4191000"/>
          </a:xfrm>
        </p:spPr>
        <p:txBody>
          <a:bodyPr/>
          <a:lstStyle/>
          <a:p>
            <a:pPr marL="750888" indent="-7508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15.	</a:t>
            </a:r>
            <a:r>
              <a:rPr lang="en-US" altLang="zh-TW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13~14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有人称是“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系统神学的缩版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因为其中言及三位一体的神，救恩的途径及目的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在此人的参与包括：</a:t>
            </a:r>
          </a:p>
          <a:p>
            <a:pPr marL="750888" indent="-750888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</a:t>
            </a:r>
            <a:r>
              <a:rPr lang="en-US" altLang="zh-TW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接受</a:t>
            </a:r>
            <a:r>
              <a:rPr lang="en-US" altLang="zh-TW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传福音</a:t>
            </a:r>
            <a:r>
              <a:rPr lang="en-US" altLang="zh-TW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同工</a:t>
            </a:r>
            <a:r>
              <a:rPr lang="en-US" altLang="zh-TW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可见 神的心意乃要人分享他的荣耀。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580AC98D-0523-F7A8-6A6D-D929B2B53F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11430000" cy="6477000"/>
          </a:xfrm>
        </p:spPr>
        <p:txBody>
          <a:bodyPr/>
          <a:lstStyle/>
          <a:p>
            <a:pPr marL="628650" indent="-628650"/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28650" indent="-628650" algn="l">
              <a:spcBef>
                <a:spcPts val="1800"/>
              </a:spcBef>
            </a:pPr>
            <a:r>
              <a:rPr lang="en-US" altLang="zh-TW" sz="4500" b="1" dirty="0">
                <a:solidFill>
                  <a:srgbClr val="663300"/>
                </a:solidFill>
                <a:ea typeface="文新字海-簡楷" pitchFamily="2" charset="-120"/>
              </a:rPr>
              <a:t>2.	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当慕道友问─“假如神预定我得救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反正我将来一定会得救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否则我一定是不被选上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这样反正想得救也没有办法得救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因为神早就预定好了”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。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我们如何从</a:t>
            </a:r>
            <a:r>
              <a:rPr lang="en-US" altLang="zh-TW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10~14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节的教导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来回答这个问题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endParaRPr lang="zh-TW" altLang="en-US" sz="4500" dirty="0">
              <a:solidFill>
                <a:srgbClr val="6633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927FC8D-C51B-4710-48A3-60D9B9EFDD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90600"/>
            <a:ext cx="11430000" cy="4267200"/>
          </a:xfrm>
        </p:spPr>
        <p:txBody>
          <a:bodyPr/>
          <a:lstStyle/>
          <a:p>
            <a:pPr marL="750888" indent="-7508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16.	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这里“安慰”一字，原文有“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陪伴</a:t>
            </a:r>
            <a:r>
              <a:rPr lang="zh-TW" altLang="en-US" sz="4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44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助跑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”的意思，特别是带着“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亲身的同在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”的含意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这给我们莫大的安慰，因为父神亲自在苦难时陪伴我们，而且是以“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永远的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”安慰，安慰我们“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暂时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”的苦难。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>
            <a:extLst>
              <a:ext uri="{FF2B5EF4-FFF2-40B4-BE49-F238E27FC236}">
                <a16:creationId xmlns:a16="http://schemas.microsoft.com/office/drawing/2014/main" id="{AF632D94-BAB5-CFF3-03AF-C1CB4AA261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11430000" cy="6477000"/>
          </a:xfrm>
        </p:spPr>
        <p:txBody>
          <a:bodyPr/>
          <a:lstStyle/>
          <a:p>
            <a:pPr marL="628650" indent="-628650"/>
            <a:r>
              <a:rPr lang="zh-TW" altLang="en-US" sz="4800" b="1" u="sng" dirty="0">
                <a:solidFill>
                  <a:srgbClr val="663300"/>
                </a:solidFill>
                <a:ea typeface="文新字海-簡楷" pitchFamily="2" charset="-120"/>
              </a:rPr>
              <a:t>讨论：</a:t>
            </a:r>
            <a:r>
              <a:rPr lang="en-US" altLang="en-US" sz="4500" b="1" dirty="0">
                <a:solidFill>
                  <a:srgbClr val="663300"/>
                </a:solidFill>
                <a:ea typeface="文新字海-簡楷" pitchFamily="2" charset="-120"/>
              </a:rPr>
              <a:t>    </a:t>
            </a:r>
          </a:p>
          <a:p>
            <a:pPr marL="628650" indent="-628650" algn="l">
              <a:spcBef>
                <a:spcPts val="1800"/>
              </a:spcBef>
            </a:pPr>
            <a:r>
              <a:rPr lang="en-US" altLang="zh-TW" sz="4500" b="1" dirty="0">
                <a:solidFill>
                  <a:srgbClr val="663300"/>
                </a:solidFill>
                <a:ea typeface="文新字海-簡楷" pitchFamily="2" charset="-120"/>
              </a:rPr>
              <a:t>3.	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若你遭遇苦难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你如何从保罗的祷告文中的教导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，</a:t>
            </a:r>
            <a:r>
              <a:rPr lang="zh-TW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寻得安慰</a:t>
            </a:r>
            <a:r>
              <a:rPr lang="zh-CN" altLang="en-US" sz="4500" b="1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？</a:t>
            </a:r>
            <a:r>
              <a:rPr lang="en-US" altLang="zh-TW" sz="4500" dirty="0">
                <a:solidFill>
                  <a:srgbClr val="663300"/>
                </a:solidFill>
                <a:latin typeface="Times New Roman" panose="02020603050405020304" pitchFamily="18" charset="0"/>
                <a:ea typeface="文新字海-簡楷" pitchFamily="2" charset="-120"/>
              </a:rPr>
              <a:t> </a:t>
            </a:r>
            <a:endParaRPr lang="en-US" altLang="en-US" sz="4500" dirty="0">
              <a:solidFill>
                <a:srgbClr val="6633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C148994B-EB93-0A1E-2C84-B08D3BAC92F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5029200"/>
          </a:xfrm>
        </p:spPr>
        <p:txBody>
          <a:bodyPr/>
          <a:lstStyle/>
          <a:p>
            <a:pPr marL="514350" indent="-514350" algn="ctr"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肆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结论</a:t>
            </a: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保罗在此纠正帖城教会以为他们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业已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活在主的日子的错误观念，也告诉他们许多末后沉沦之人刚硬心灵之事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他并在末了为神的救恩及保守信徒感谢神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这些教导都使我们今日能更珍惜、感激神奇妙的救恩。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597FF3A0-4BB8-C066-F7C5-72EF728D75C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124200" y="914400"/>
            <a:ext cx="7239000" cy="6477000"/>
          </a:xfrm>
        </p:spPr>
        <p:txBody>
          <a:bodyPr/>
          <a:lstStyle/>
          <a:p>
            <a:pPr marL="812800" indent="-812800">
              <a:spcBef>
                <a:spcPct val="0"/>
              </a:spcBef>
              <a:buNone/>
            </a:pP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TW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全文大纲分析</a:t>
            </a:r>
            <a:endParaRPr lang="en-US" altLang="zh-TW" sz="4800" b="1" u="sng" dirty="0">
              <a:solidFill>
                <a:srgbClr val="99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12800" indent="-812800">
              <a:lnSpc>
                <a:spcPct val="90000"/>
              </a:lnSpc>
              <a:spcBef>
                <a:spcPct val="0"/>
              </a:spcBef>
              <a:buNone/>
            </a:pPr>
            <a:endParaRPr lang="zh-TW" altLang="en-US" sz="4500" dirty="0">
              <a:solidFill>
                <a:srgbClr val="0080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88C38C3D-72D7-AF81-B9DE-138ACCBB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48360" r="4813" b="18829"/>
          <a:stretch>
            <a:fillRect/>
          </a:stretch>
        </p:blipFill>
        <p:spPr bwMode="auto">
          <a:xfrm>
            <a:off x="1943100" y="1981200"/>
            <a:ext cx="830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C5438277-C6C4-80D6-4BA1-F682DBB9030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219200"/>
            <a:ext cx="11506200" cy="6629400"/>
          </a:xfrm>
        </p:spPr>
        <p:txBody>
          <a:bodyPr/>
          <a:lstStyle/>
          <a:p>
            <a:pPr marL="400050" indent="-400050" algn="ctr">
              <a:buNone/>
            </a:pPr>
            <a:r>
              <a:rPr lang="zh-TW" altLang="en-US" sz="4800" b="1" u="sng" dirty="0">
                <a:solidFill>
                  <a:srgbClr val="990000"/>
                </a:solidFill>
                <a:ea typeface="文新字海-簡楷" pitchFamily="2" charset="-120"/>
              </a:rPr>
              <a:t>伍</a:t>
            </a:r>
            <a:r>
              <a:rPr lang="en-US" altLang="zh-TW" sz="4800" b="1" u="sng" dirty="0">
                <a:solidFill>
                  <a:srgbClr val="990000"/>
                </a:solidFill>
                <a:ea typeface="文新字海-簡楷" pitchFamily="2" charset="-120"/>
              </a:rPr>
              <a:t>‧</a:t>
            </a:r>
            <a:r>
              <a:rPr lang="zh-TW" altLang="en-US" sz="4800" b="1" u="sng" dirty="0">
                <a:solidFill>
                  <a:srgbClr val="990000"/>
                </a:solidFill>
                <a:ea typeface="文新字海-簡楷" pitchFamily="2" charset="-120"/>
              </a:rPr>
              <a:t>作业</a:t>
            </a:r>
            <a:endParaRPr lang="en-US" altLang="en-US" sz="4800" u="sng" dirty="0">
              <a:solidFill>
                <a:srgbClr val="990000"/>
              </a:solidFill>
              <a:ea typeface="文新字海-簡楷" pitchFamily="2" charset="-120"/>
            </a:endParaRPr>
          </a:p>
          <a:p>
            <a:pPr marL="400050" indent="-400050" algn="ctr">
              <a:spcBef>
                <a:spcPts val="1800"/>
              </a:spcBef>
              <a:buNone/>
            </a:pP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思想</a:t>
            </a:r>
            <a:r>
              <a:rPr lang="zh-TW" altLang="en-US" sz="4500" b="1" dirty="0">
                <a:solidFill>
                  <a:schemeClr val="accent2"/>
                </a:solidFill>
                <a:ea typeface="文新字海-簡楷" pitchFamily="2" charset="-120"/>
              </a:rPr>
              <a:t>“</a:t>
            </a:r>
            <a:r>
              <a:rPr lang="zh-TW" altLang="en-US" sz="4500" b="1" dirty="0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在教会中实施管教的</a:t>
            </a:r>
            <a:r>
              <a:rPr lang="zh-TW" altLang="en-US" sz="4500" b="1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目的</a:t>
            </a:r>
            <a:r>
              <a:rPr lang="zh-TW" altLang="en-US" sz="4500" b="1">
                <a:solidFill>
                  <a:schemeClr val="accent2"/>
                </a:solidFill>
                <a:ea typeface="文新字海-簡楷" pitchFamily="2" charset="-120"/>
              </a:rPr>
              <a:t>”</a:t>
            </a:r>
            <a:r>
              <a:rPr lang="zh-TW" altLang="en-US" sz="4500" b="1">
                <a:solidFill>
                  <a:schemeClr val="accent2"/>
                </a:solidFill>
                <a:latin typeface="文新字海-簡楷" pitchFamily="2" charset="-120"/>
                <a:ea typeface="文新字海-簡楷" pitchFamily="2" charset="-120"/>
              </a:rPr>
              <a:t>。</a:t>
            </a:r>
            <a:endParaRPr lang="en-US" altLang="en-US" sz="4500" b="1" dirty="0">
              <a:solidFill>
                <a:schemeClr val="accent2"/>
              </a:solidFill>
              <a:latin typeface="文新字海-簡楷" pitchFamily="2" charset="-12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61F8B6C7-C8B4-2768-74C2-B43F62EB61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629400"/>
          </a:xfrm>
        </p:spPr>
        <p:txBody>
          <a:bodyPr/>
          <a:lstStyle/>
          <a:p>
            <a:pPr marL="514350" indent="-514350" algn="ctr">
              <a:buNone/>
            </a:pPr>
            <a:r>
              <a:rPr lang="zh-CN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叁</a:t>
            </a:r>
            <a:r>
              <a:rPr lang="en-US" altLang="zh-TW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TW" altLang="en-US" sz="4800" b="1" u="sng" dirty="0">
                <a:solidFill>
                  <a:srgbClr val="99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经文解释及应用</a:t>
            </a:r>
          </a:p>
          <a:p>
            <a:pPr marL="514350" indent="-514350">
              <a:spcBef>
                <a:spcPts val="1800"/>
              </a:spcBef>
              <a:buFontTx/>
              <a:buAutoNum type="arabicPeriod"/>
            </a:pP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保罗在此论到末后二件事，那就是“主的临降”及“信徒到主那里”，前者可以指“教会被提”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4:15)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或“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主降临建立国度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帖后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1:10)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两者比较之下，极可能是指后者，至于“信徒到主那里”则可能是指  “</a:t>
            </a:r>
            <a:r>
              <a:rPr lang="zh-TW" altLang="en-US" sz="44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教会被提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帖前</a:t>
            </a: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4:17) </a:t>
            </a:r>
            <a:r>
              <a:rPr lang="zh-TW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TW" altLang="en-US" sz="4400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C493693-5E8D-AA42-1758-F99A3EB66DE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457200"/>
            <a:ext cx="11430000" cy="6629400"/>
          </a:xfrm>
        </p:spPr>
        <p:txBody>
          <a:bodyPr/>
          <a:lstStyle/>
          <a:p>
            <a:pPr marL="636588" indent="-6365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	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保罗要他们不要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动心、惊慌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，以为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主的日子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已经到了。显然，当时有些帖城教会的人已经被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错误的教导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迷惑了，导致他们相信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主的日子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已到。这些教导可能是透过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自称来自神的启示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有灵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，或透过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自称是来自其他使徒的教导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有言语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，甚至可能透过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自称是来自保罗的冒名书信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有冒保罗名书信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，迷惑了众人。</a:t>
            </a:r>
            <a:endParaRPr lang="en-US" altLang="en-US" sz="4400" b="1" dirty="0">
              <a:solidFill>
                <a:srgbClr val="0080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FFFF6169-D932-5D4F-24C8-FDC850A8169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文新字海-簡楷" pitchFamily="2" charset="-120"/>
              </a:rPr>
              <a:t>3.	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保罗劝勉帖城教会不要被错误教导欺骗。同样的，今天有一些所谓</a:t>
            </a:r>
            <a:r>
              <a:rPr lang="zh-CN" sz="4400" b="1" kern="100" dirty="0">
                <a:solidFill>
                  <a:srgbClr val="008000"/>
                </a:solidFill>
                <a:effectLst/>
                <a:ea typeface="KaiTi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教会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教导各样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的异端，把人掳去。信徒唯一能够避免被诱惑的方法就是</a:t>
            </a:r>
            <a:r>
              <a:rPr lang="zh-CN" sz="4400" b="1" u="sng" kern="1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明白真道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，才能不被异教之风摇动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 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弗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4:14)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，不被理学、妄言、遗传及小学掳去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2:7~8)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C337E052-C667-9A83-C7F0-831CB224433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90600"/>
            <a:ext cx="11430000" cy="6629400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文新字海-簡楷" pitchFamily="2" charset="-120"/>
              </a:rPr>
              <a:t>3.	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人们若单靠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爱心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感觉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经历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奥秘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来分辨，是十分危险的。所以保罗要信徒在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知识和各样见识上多而又多，使你们能分别是非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1:9~10)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sz="4400" b="1" kern="1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buNone/>
            </a:pP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733344B-145E-ACDC-423C-E622C57A3D7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914400"/>
            <a:ext cx="11430000" cy="6629400"/>
          </a:xfrm>
        </p:spPr>
        <p:txBody>
          <a:bodyPr/>
          <a:lstStyle/>
          <a:p>
            <a:pPr marL="522288" indent="-522288">
              <a:buNone/>
            </a:pPr>
            <a:r>
              <a:rPr lang="en-US" altLang="zh-TW" sz="4400" b="1" dirty="0">
                <a:solidFill>
                  <a:srgbClr val="008000"/>
                </a:solidFill>
                <a:latin typeface="Times New Roman" panose="02020603050405020304" pitchFamily="18" charset="0"/>
                <a:ea typeface="文新字海-簡楷" pitchFamily="2" charset="-120"/>
              </a:rPr>
              <a:t>4.	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主的日子</a:t>
            </a:r>
            <a:r>
              <a:rPr lang="en-US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 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参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6-2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讲义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) 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包括二种信息：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主的审判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和</a:t>
            </a:r>
            <a:r>
              <a:rPr lang="zh-CN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主的赐福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，乃是从教会被提后，世界进入大灾难时开始，包括千禧年国度和新天新地的来临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 (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彼后</a:t>
            </a:r>
            <a:r>
              <a:rPr lang="en-US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3:10~13) </a:t>
            </a:r>
            <a:r>
              <a:rPr lang="zh-CN" sz="4400" b="1" kern="1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</a:rPr>
              <a:t>。</a:t>
            </a:r>
            <a:endParaRPr lang="en-US" sz="4400" b="1" kern="1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DFKai-SB"/>
            </a:endParaRPr>
          </a:p>
          <a:p>
            <a:pPr marL="522288" indent="-522288">
              <a:buNone/>
            </a:pP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  <a:ea typeface="文新字海-簡楷" pitchFamily="2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" descr="Revelation">
            <a:extLst>
              <a:ext uri="{FF2B5EF4-FFF2-40B4-BE49-F238E27FC236}">
                <a16:creationId xmlns:a16="http://schemas.microsoft.com/office/drawing/2014/main" id="{B30C9772-0B4D-B588-DF16-6B54552C02F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12192000" cy="6843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22687</TotalTime>
  <Words>1725</Words>
  <Application>Microsoft Office PowerPoint</Application>
  <PresentationFormat>Widescreen</PresentationFormat>
  <Paragraphs>45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新細明體</vt:lpstr>
      <vt:lpstr>Calibri</vt:lpstr>
      <vt:lpstr>文鼎顏楷</vt:lpstr>
      <vt:lpstr>文新字海-簡楷</vt:lpstr>
      <vt:lpstr>Times New Roman</vt:lpstr>
      <vt:lpstr>汉鼎简楷体</vt:lpstr>
      <vt:lpstr>Default Design</vt:lpstr>
      <vt:lpstr>帖撒罗尼迦前后书   第十课   末后的事─主的日子及敌基督 (2:1-17)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1072</cp:revision>
  <dcterms:created xsi:type="dcterms:W3CDTF">2008-12-04T21:22:28Z</dcterms:created>
  <dcterms:modified xsi:type="dcterms:W3CDTF">2025-04-08T01:07:40Z</dcterms:modified>
</cp:coreProperties>
</file>