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00" r:id="rId2"/>
    <p:sldId id="708" r:id="rId3"/>
    <p:sldId id="1076" r:id="rId4"/>
    <p:sldId id="1062" r:id="rId5"/>
    <p:sldId id="1117" r:id="rId6"/>
    <p:sldId id="1118" r:id="rId7"/>
    <p:sldId id="1119" r:id="rId8"/>
    <p:sldId id="1120" r:id="rId9"/>
    <p:sldId id="1103" r:id="rId10"/>
    <p:sldId id="1121" r:id="rId11"/>
    <p:sldId id="1123" r:id="rId12"/>
    <p:sldId id="1124" r:id="rId13"/>
    <p:sldId id="1142" r:id="rId14"/>
    <p:sldId id="1125" r:id="rId15"/>
    <p:sldId id="1126" r:id="rId16"/>
    <p:sldId id="1127" r:id="rId17"/>
    <p:sldId id="1128" r:id="rId18"/>
    <p:sldId id="1129" r:id="rId19"/>
    <p:sldId id="1130" r:id="rId20"/>
    <p:sldId id="1104" r:id="rId21"/>
    <p:sldId id="1131" r:id="rId22"/>
    <p:sldId id="1132" r:id="rId23"/>
    <p:sldId id="1141" r:id="rId24"/>
    <p:sldId id="1133" r:id="rId25"/>
    <p:sldId id="1115" r:id="rId26"/>
    <p:sldId id="1136" r:id="rId27"/>
    <p:sldId id="1111" r:id="rId28"/>
    <p:sldId id="1100" r:id="rId29"/>
  </p:sldIdLst>
  <p:sldSz cx="12192000" cy="6858000"/>
  <p:notesSz cx="6950075" cy="9236075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8000"/>
    <a:srgbClr val="990000"/>
    <a:srgbClr val="663300"/>
    <a:srgbClr val="CC0066"/>
    <a:srgbClr val="6600FF"/>
    <a:srgbClr val="33CC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9057" autoAdjust="0"/>
    <p:restoredTop sz="94317" autoAdjust="0"/>
  </p:normalViewPr>
  <p:slideViewPr>
    <p:cSldViewPr showGuides="1">
      <p:cViewPr varScale="1">
        <p:scale>
          <a:sx n="99" d="100"/>
          <a:sy n="99" d="100"/>
        </p:scale>
        <p:origin x="714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61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>
            <a:extLst>
              <a:ext uri="{FF2B5EF4-FFF2-40B4-BE49-F238E27FC236}">
                <a16:creationId xmlns:a16="http://schemas.microsoft.com/office/drawing/2014/main" id="{57DE25B0-71E6-B7DB-BFD2-34A2A7D6829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5" name="Rectangle 3">
            <a:extLst>
              <a:ext uri="{FF2B5EF4-FFF2-40B4-BE49-F238E27FC236}">
                <a16:creationId xmlns:a16="http://schemas.microsoft.com/office/drawing/2014/main" id="{169A74D1-47C6-B42F-C91C-FE7D21F05D1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6" name="Rectangle 4">
            <a:extLst>
              <a:ext uri="{FF2B5EF4-FFF2-40B4-BE49-F238E27FC236}">
                <a16:creationId xmlns:a16="http://schemas.microsoft.com/office/drawing/2014/main" id="{5048A9D6-8384-8A8D-E49E-080329B230D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7" name="Rectangle 5">
            <a:extLst>
              <a:ext uri="{FF2B5EF4-FFF2-40B4-BE49-F238E27FC236}">
                <a16:creationId xmlns:a16="http://schemas.microsoft.com/office/drawing/2014/main" id="{7AF37858-C3D4-529E-8732-DD5E0B31A84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F43B0A88-5C4B-4DD6-BDDE-0E927DF59F0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4FF82BC-A0F1-D09A-D694-8E504CB8C0E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62E940-92E5-0EC3-907F-80B5151BBA8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CCB9229-E5EA-4FCF-905C-674933DF8B42}" type="datetimeFigureOut">
              <a:rPr lang="en-US"/>
              <a:pPr>
                <a:defRPr/>
              </a:pPr>
              <a:t>4/11/2025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786D7-0DDF-0224-2912-7BBC5B7BDC6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ECCA7EE-DBAF-0D4A-7156-C1FA25E2B1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34D7C0-FABA-CAF3-DA86-29D14930282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F4B472-D89A-816D-B8D8-1F0F26DF90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A38A15A-0548-4503-B19C-65876ABC68E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278D7F-D074-50D2-BD8A-C13FECE138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6E57FF-AFA2-F833-8908-2CFD569531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245BB6F-3453-4FB1-29C2-47A58CA5A9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DF71E3-A98E-4E29-B830-3BE57863EE4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01866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F7CA4D-BBBD-F306-BAA5-21D1C31459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1321E0-69C5-4E9D-2E0F-D62720C9CB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E50E84-2802-6BDA-2200-730249D097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3E0F83-0604-4FAC-9E34-E10AB372A9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06375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1AC1C4-A088-88D7-520E-ACE2632740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F22DE4-086C-34B0-14D1-B923CA126B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E8F8FD-B92B-B494-C990-8CE64F0D84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562194-4232-41A7-BB36-A4AA6D3B7F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7495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814238-BF84-AE7E-F8F0-E1FFD19FDF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C33A7E4-F7A2-74FC-82DF-E038066DA0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E34127-6C86-27E9-C571-FA8F694BDB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A24D1B-FFCD-4DF7-AEAE-52A56B8DB5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11163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44106A-2EA6-61F8-9F0C-4D54DB2F9B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DB6452-55D6-679B-B776-79C247F427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2711401-315C-4B0D-343A-9AB2DF8E3F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AAD295-DB6E-4A2F-8DD4-7659B3CEC2E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813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C0A743-1D84-223F-9760-40C20F58BA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D9D0FA-47E6-66DE-BD44-E6E7FFD62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373F88-CE70-8F91-B9FD-86B84BC2C8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748A15-5DE1-468C-A298-4C364FC480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97066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B754849-CF87-769D-0E41-45AC941DFF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70B8171-D37E-258C-067F-3A8F2B26D1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398E6F8-2F8A-C21A-F49E-5586AB4FDF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D51DA9-5518-48A4-9210-AA7E17BD43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8876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3B54EF7-D40F-F980-599D-5477154C0E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1C79B13-3335-930E-D40E-E5A64D986C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142F37E-C58D-988F-FF79-A9AADF55C6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BD65F6-825E-4380-898F-6AB41139CE0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0888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7BA9E1-F2E5-CA21-5FC1-67EBB7A35D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174E6CE-655E-D47B-DDF4-6AFE922FCB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6A59104-0A3F-20EF-76C4-959690A507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6A48ED-BBC7-4F4F-8FC6-5CBBF0FDB2A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37376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FAF1B2-1D35-E0D7-7A88-A5716E9A2D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7BCF24-F44B-E98E-8575-54A42D13A0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E4F866-301E-58BA-BC8E-2DF180A0FD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02EE55-C871-4529-BFC0-50913A0BD90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3585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45DEEE-CC4D-3244-B30D-0A3EFDFD5B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36D0C3F-4F57-498A-1C5C-90200ACC46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FCB5CC-B171-741C-1AE5-FDC29D9CF5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56ECAF-F761-41B5-B938-261B312921D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3033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A23ACA7-6A25-81AB-4E5E-3B4F1F3969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DF6A607-9D3E-CECF-760D-915D0A010F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23A1792-0325-62FC-11DE-DA03E28E65B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A9D937A-8E12-9F12-953E-2CA10080F88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B7FC638-C2BB-9A7B-1AA2-957C094408D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D22F492C-D1CB-45A6-A407-4A93D93D282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094061C-2E6E-4A27-E253-A96A3D2DCB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2743200"/>
            <a:ext cx="9144000" cy="1524000"/>
          </a:xfrm>
        </p:spPr>
        <p:txBody>
          <a:bodyPr/>
          <a:lstStyle/>
          <a:p>
            <a:pPr eaLnBrk="1" hangingPunct="1"/>
            <a:r>
              <a:rPr lang="zh-TW" altLang="en-US" sz="55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帖撒罗尼迦前后书</a:t>
            </a:r>
            <a:r>
              <a:rPr lang="zh-TW" altLang="en-US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br>
              <a:rPr lang="zh-CN" altLang="en-US" sz="5000" b="1" dirty="0">
                <a:solidFill>
                  <a:srgbClr val="CC33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</a:br>
            <a:br>
              <a:rPr lang="en-US" altLang="zh-TW" sz="45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</a:br>
            <a:r>
              <a:rPr lang="zh-TW" altLang="en-US" sz="48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第十一课</a:t>
            </a:r>
            <a:r>
              <a:rPr lang="en-US" altLang="en-US" sz="48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</a:t>
            </a:r>
            <a:br>
              <a:rPr lang="en-US" altLang="en-US" sz="48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</a:br>
            <a:r>
              <a:rPr lang="zh-TW" altLang="en-US" sz="48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劝勉纠正不当的行为</a:t>
            </a:r>
            <a:br>
              <a:rPr lang="en-US" altLang="zh-TW" sz="48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</a:br>
            <a:r>
              <a:rPr lang="en-US" altLang="zh-TW" sz="48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(3:1-18)</a:t>
            </a:r>
            <a:br>
              <a:rPr lang="en-US" altLang="zh-TW" sz="48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</a:br>
            <a:endParaRPr lang="en-US" altLang="zh-TW" sz="48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>
            <a:extLst>
              <a:ext uri="{FF2B5EF4-FFF2-40B4-BE49-F238E27FC236}">
                <a16:creationId xmlns:a16="http://schemas.microsoft.com/office/drawing/2014/main" id="{1168B39C-8F43-CC70-E6BC-435312E14BF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629400"/>
          </a:xfrm>
        </p:spPr>
        <p:txBody>
          <a:bodyPr/>
          <a:lstStyle/>
          <a:p>
            <a:pPr marL="579438" indent="-579438"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6.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保罗的“吩咐”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命令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在第四节并未指明，但是第六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~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十五节则专指在教会中一些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不守规矩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的人们所应有的处置。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en-US" sz="4400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CC0B7953-FE26-F585-AE1C-5F2D1352CC7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629400"/>
          </a:xfrm>
        </p:spPr>
        <p:txBody>
          <a:bodyPr/>
          <a:lstStyle/>
          <a:p>
            <a:pPr marL="685800" indent="-685800">
              <a:buFontTx/>
              <a:buAutoNum type="arabicPeriod" startAt="7"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这些需要受处置的人是因为 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一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不守规矩而行， 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二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不遵守教训。</a:t>
            </a:r>
          </a:p>
          <a:p>
            <a:pPr marL="685800" indent="-685800"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“不守规矩”原文是指“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擅离岗位，玩忽职守的兵丁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而“不遵守教训”可能指保罗在帖前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4:11~12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所言及帖后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3:10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所命令 之事。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076899C8-6546-A2CE-679A-8C0775911965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629400"/>
          </a:xfrm>
        </p:spPr>
        <p:txBody>
          <a:bodyPr/>
          <a:lstStyle/>
          <a:p>
            <a:pPr marL="579438" indent="-579438"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8.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从经文中分析，非常可能帖城教会中有些些人误解“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主的日子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”已来 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参第十课讲义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 不肯维持他们正常的工作，甚至辞去原有工作，光仰赖其他教会肢体接济生活所需，以致于对外人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没有见证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，对教会造成困扰，</a:t>
            </a:r>
            <a:endParaRPr lang="zh-TW" altLang="en-US" sz="4400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64A8C5FA-DF7C-713B-EBCA-3FACC869918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629400"/>
          </a:xfrm>
        </p:spPr>
        <p:txBody>
          <a:bodyPr/>
          <a:lstStyle/>
          <a:p>
            <a:pPr marL="579438" indent="-579438"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8.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甚至因其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无所事事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，就批评教会事工，专管别人事务，使教会其他肢体们丧志，不愿参与事工及行善事，影响教会会众甚巨。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9C9C76DE-AC04-53BF-3A41-FE8D80A93ACE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629400"/>
          </a:xfrm>
        </p:spPr>
        <p:txBody>
          <a:bodyPr/>
          <a:lstStyle/>
          <a:p>
            <a:pPr marL="628650" indent="-628650">
              <a:buFontTx/>
              <a:buAutoNum type="arabicPeriod" startAt="9"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保罗在此以主耶稣基督所赋予的权柄，命令教会的肢体“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远离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”那些不按规矩而行， 不守教训的人，因为在帖前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5:14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的“警戒”并未带来改正的效果。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AD26E52D-ECA0-C89D-D132-D04E6BDB2328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629400"/>
          </a:xfrm>
        </p:spPr>
        <p:txBody>
          <a:bodyPr/>
          <a:lstStyle/>
          <a:p>
            <a:pPr marL="685800" indent="-685800"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10.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保罗在此的吩咐 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命令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，不止是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藉着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言语的传递，而且他以</a:t>
            </a: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行为</a:t>
            </a:r>
            <a:r>
              <a:rPr lang="zh-TW" altLang="en-US" sz="4400" b="1" u="sng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来传递他自己的教导，所以保罗很肯定的说要“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效法我们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”，因为当时他自己辛苦、劳碌的作工，他的职业是“织帐蓬” 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9D6E11F5-ED62-4E8B-5C55-C735203ACA3C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629400"/>
          </a:xfrm>
        </p:spPr>
        <p:txBody>
          <a:bodyPr/>
          <a:lstStyle/>
          <a:p>
            <a:pPr marL="741363" indent="-741363"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11.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第九节保罗所说的“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权柄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”乃是指“</a:t>
            </a: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靠福音养生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林前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9:3~14)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，亦即“受教的供给施教的生活所需”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加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6:6)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，及“劳苦的配受加倍敬奉”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提前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5:17~18) 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EEC271D5-AEEA-61EF-DE12-A2650A565CBE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629400"/>
          </a:xfrm>
        </p:spPr>
        <p:txBody>
          <a:bodyPr/>
          <a:lstStyle/>
          <a:p>
            <a:pPr marL="741363" indent="-741363"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12.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保罗放弃权柄的原因，是为做  教会信徒的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榜样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，使人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效法他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在生活上的不连累他人。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35A90895-3662-C11A-5D08-FBB93A0CF862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629400"/>
          </a:xfrm>
        </p:spPr>
        <p:txBody>
          <a:bodyPr/>
          <a:lstStyle/>
          <a:p>
            <a:pPr marL="798513" indent="-798513">
              <a:spcBef>
                <a:spcPts val="2400"/>
              </a:spcBef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13.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这些有不当行为的人并不是“不能作工”，乃是“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不肯作工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”，而且专管不属乎自己的事，干涉  别人的事工。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zh-TW" sz="4400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>
            <a:extLst>
              <a:ext uri="{FF2B5EF4-FFF2-40B4-BE49-F238E27FC236}">
                <a16:creationId xmlns:a16="http://schemas.microsoft.com/office/drawing/2014/main" id="{41E050EF-AD83-9675-FA2D-C30A90650E32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90600"/>
            <a:ext cx="11430000" cy="6629400"/>
          </a:xfrm>
        </p:spPr>
        <p:txBody>
          <a:bodyPr/>
          <a:lstStyle/>
          <a:p>
            <a:pPr marL="798513" indent="-798513"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14.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保罗命令那些人“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要安静作工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”不要任意批评别人，“要吃自己的饭”不连累别人 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参第五课讲义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en-US" sz="4400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7" name="Rectangle 3">
            <a:extLst>
              <a:ext uri="{FF2B5EF4-FFF2-40B4-BE49-F238E27FC236}">
                <a16:creationId xmlns:a16="http://schemas.microsoft.com/office/drawing/2014/main" id="{5D417CB4-0AC6-8558-E743-7B9CE04F25D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914400"/>
            <a:ext cx="11430000" cy="6477000"/>
          </a:xfrm>
        </p:spPr>
        <p:txBody>
          <a:bodyPr/>
          <a:lstStyle/>
          <a:p>
            <a:pPr marL="342900" indent="-342900">
              <a:spcBef>
                <a:spcPct val="0"/>
              </a:spcBef>
            </a:pPr>
            <a:r>
              <a:rPr lang="zh-TW" altLang="en-US" sz="4800" b="1" u="sng" dirty="0">
                <a:solidFill>
                  <a:srgbClr val="99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壹</a:t>
            </a:r>
            <a:r>
              <a:rPr lang="en-US" altLang="zh-TW" sz="4800" b="1" u="sng" dirty="0">
                <a:solidFill>
                  <a:srgbClr val="99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‧ </a:t>
            </a:r>
            <a:r>
              <a:rPr lang="zh-TW" altLang="en-US" sz="4800" b="1" u="sng" dirty="0">
                <a:solidFill>
                  <a:srgbClr val="99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前言</a:t>
            </a:r>
            <a:endParaRPr lang="en-US" altLang="zh-TW" sz="4800" b="1" u="sng" dirty="0">
              <a:solidFill>
                <a:srgbClr val="99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algn="l">
              <a:spcBef>
                <a:spcPct val="0"/>
              </a:spcBef>
            </a:pPr>
            <a:r>
              <a:rPr lang="zh-TW" altLang="en-US" sz="4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保罗在改正了帖撒罗尼迦教会在教义上，对“末后主耶稣基督降临”的错误观念后，最后他纠正那些在生活上，有不当行为的信徒，并吩咐教会实行具体的</a:t>
            </a:r>
            <a:r>
              <a:rPr lang="zh-TW" altLang="en-US" sz="4400" b="1" u="sng" dirty="0">
                <a:solidFill>
                  <a:schemeClr val="accent2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管教</a:t>
            </a:r>
            <a:r>
              <a:rPr lang="zh-TW" altLang="en-US" sz="4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行动，使那些人因而能</a:t>
            </a:r>
            <a:r>
              <a:rPr lang="zh-TW" altLang="en-US" sz="4400" b="1" u="sng" dirty="0">
                <a:solidFill>
                  <a:schemeClr val="accent2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悔改</a:t>
            </a:r>
            <a:r>
              <a:rPr lang="zh-TW" altLang="en-US" sz="4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过来。</a:t>
            </a:r>
            <a:r>
              <a:rPr lang="zh-TW" altLang="en-US" sz="4400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endParaRPr lang="en-US" altLang="en-US" sz="4400" b="1" dirty="0">
              <a:solidFill>
                <a:srgbClr val="008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 algn="l">
              <a:spcBef>
                <a:spcPct val="0"/>
              </a:spcBef>
            </a:pPr>
            <a:endParaRPr lang="en-US" altLang="en-US" sz="4500" b="1" dirty="0">
              <a:solidFill>
                <a:srgbClr val="008000"/>
              </a:solidFill>
              <a:latin typeface="Times New Roman" panose="02020603050405020304" pitchFamily="18" charset="0"/>
              <a:ea typeface="文新字海-簡楷" pitchFamily="2" charset="-120"/>
            </a:endParaRPr>
          </a:p>
          <a:p>
            <a:pPr marL="342900" indent="-342900" algn="l">
              <a:spcBef>
                <a:spcPct val="0"/>
              </a:spcBef>
            </a:pPr>
            <a:endParaRPr lang="zh-TW" altLang="en-US" sz="4500" b="1" dirty="0">
              <a:solidFill>
                <a:srgbClr val="008000"/>
              </a:solidFill>
              <a:latin typeface="Times New Roman" panose="02020603050405020304" pitchFamily="18" charset="0"/>
              <a:ea typeface="文新字海-簡楷" pitchFamily="2" charset="-12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7" name="Rectangle 3">
            <a:extLst>
              <a:ext uri="{FF2B5EF4-FFF2-40B4-BE49-F238E27FC236}">
                <a16:creationId xmlns:a16="http://schemas.microsoft.com/office/drawing/2014/main" id="{DB22416E-4EB0-9EAF-9CF5-79380440D92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914400"/>
            <a:ext cx="11430000" cy="6477000"/>
          </a:xfrm>
        </p:spPr>
        <p:txBody>
          <a:bodyPr/>
          <a:lstStyle/>
          <a:p>
            <a:pPr marL="685800" indent="-685800"/>
            <a:r>
              <a:rPr lang="zh-TW" altLang="en-US" sz="4800" b="1" u="sng" dirty="0">
                <a:solidFill>
                  <a:srgbClr val="663300"/>
                </a:solidFill>
                <a:ea typeface="文新字海-簡楷" pitchFamily="2" charset="-120"/>
              </a:rPr>
              <a:t>讨论：</a:t>
            </a:r>
            <a:r>
              <a:rPr lang="en-US" altLang="en-US" sz="4800" b="1" u="sng" dirty="0">
                <a:solidFill>
                  <a:srgbClr val="663300"/>
                </a:solidFill>
                <a:ea typeface="文新字海-簡楷" pitchFamily="2" charset="-120"/>
              </a:rPr>
              <a:t>    </a:t>
            </a:r>
          </a:p>
          <a:p>
            <a:pPr marL="685800" indent="-685800" algn="l"/>
            <a:r>
              <a:rPr lang="en-US" altLang="zh-TW" sz="4500" b="1" dirty="0">
                <a:solidFill>
                  <a:srgbClr val="663300"/>
                </a:solidFill>
                <a:ea typeface="文新字海-簡楷" pitchFamily="2" charset="-120"/>
              </a:rPr>
              <a:t>2.	</a:t>
            </a:r>
            <a:r>
              <a:rPr lang="zh-TW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从保罗在劝勉信徒的过程中 </a:t>
            </a:r>
            <a:r>
              <a:rPr lang="en-US" altLang="zh-TW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(</a:t>
            </a:r>
            <a:r>
              <a:rPr lang="zh-TW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第</a:t>
            </a:r>
            <a:r>
              <a:rPr lang="en-US" altLang="zh-TW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6~12</a:t>
            </a:r>
            <a:r>
              <a:rPr lang="zh-TW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节</a:t>
            </a:r>
            <a:r>
              <a:rPr lang="en-US" altLang="zh-TW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)</a:t>
            </a:r>
            <a:r>
              <a:rPr lang="zh-CN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，</a:t>
            </a:r>
            <a:r>
              <a:rPr lang="zh-TW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可否找出一些原则</a:t>
            </a:r>
            <a:r>
              <a:rPr lang="zh-CN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，</a:t>
            </a:r>
            <a:r>
              <a:rPr lang="zh-TW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可以用在我们劝勉其他肢体时</a:t>
            </a:r>
            <a:r>
              <a:rPr lang="zh-CN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，</a:t>
            </a:r>
            <a:r>
              <a:rPr lang="zh-TW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所当注意的事项</a:t>
            </a:r>
            <a:r>
              <a:rPr lang="zh-CN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？</a:t>
            </a:r>
            <a:r>
              <a:rPr lang="zh-TW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甚至用在我们要求别人 </a:t>
            </a:r>
            <a:r>
              <a:rPr lang="en-US" altLang="zh-TW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(</a:t>
            </a:r>
            <a:r>
              <a:rPr lang="zh-TW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配偶或子女</a:t>
            </a:r>
            <a:r>
              <a:rPr lang="en-US" altLang="zh-TW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…)</a:t>
            </a:r>
            <a:r>
              <a:rPr lang="zh-TW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时</a:t>
            </a:r>
            <a:r>
              <a:rPr lang="zh-CN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，</a:t>
            </a:r>
            <a:r>
              <a:rPr lang="zh-TW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当注意的事项</a:t>
            </a:r>
            <a:r>
              <a:rPr lang="zh-CN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？</a:t>
            </a:r>
            <a:r>
              <a:rPr lang="en-US" altLang="zh-TW" sz="4500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 </a:t>
            </a:r>
            <a:endParaRPr lang="zh-TW" altLang="en-US" sz="4500" dirty="0">
              <a:solidFill>
                <a:srgbClr val="663300"/>
              </a:solidFill>
              <a:latin typeface="Times New Roman" panose="02020603050405020304" pitchFamily="18" charset="0"/>
              <a:ea typeface="文新字海-簡楷" pitchFamily="2" charset="-12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EDD03BD4-34E0-0FB0-BBAC-3DA75B9B22DF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629400"/>
          </a:xfrm>
        </p:spPr>
        <p:txBody>
          <a:bodyPr/>
          <a:lstStyle/>
          <a:p>
            <a:pPr marL="798513" indent="-798513">
              <a:lnSpc>
                <a:spcPts val="5000"/>
              </a:lnSpc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15.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保罗同时也鼓励那些在主里忠心服事主，爱人的弟兄姊妹，不要因那等不按规矩而行的人的顶撞批评而丧志，反要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继续行善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向众人忍耐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帖前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5:14) 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en-US" sz="4400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>
            <a:extLst>
              <a:ext uri="{FF2B5EF4-FFF2-40B4-BE49-F238E27FC236}">
                <a16:creationId xmlns:a16="http://schemas.microsoft.com/office/drawing/2014/main" id="{FAF93DD0-B3D8-56B9-8844-5CFE0319041A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629400"/>
          </a:xfrm>
        </p:spPr>
        <p:txBody>
          <a:bodyPr/>
          <a:lstStyle/>
          <a:p>
            <a:pPr marL="798513" indent="-798513"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16.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保罗再次命令教会中的信徒“不要和那等不按规矩而行的人”来往，目的在于使他们知道他们的言行，并不荣耀基督的名，也不能代表基督，好使他们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自觉羞愧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，以致能悔改归正。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en-US" sz="4400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40A5345E-7767-6921-4EF6-2A0E8948989F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19100" y="685800"/>
            <a:ext cx="11353800" cy="6629400"/>
          </a:xfrm>
        </p:spPr>
        <p:txBody>
          <a:bodyPr/>
          <a:lstStyle/>
          <a:p>
            <a:pPr marL="798513" indent="-798513">
              <a:spcBef>
                <a:spcPts val="600"/>
              </a:spcBef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17.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教会的管教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从圣经中的教导可以归纳为三种过程：</a:t>
            </a:r>
          </a:p>
          <a:p>
            <a:pPr marL="750888" indent="-522288">
              <a:spcBef>
                <a:spcPts val="600"/>
              </a:spcBef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一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警戒</a:t>
            </a:r>
            <a:r>
              <a:rPr lang="zh-TW" altLang="en-US" sz="4400" b="1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责备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  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帖前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5:14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，多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2:15)</a:t>
            </a:r>
            <a:endParaRPr lang="zh-TW" altLang="en-US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750888" indent="-522288">
              <a:spcBef>
                <a:spcPts val="600"/>
              </a:spcBef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二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远离</a:t>
            </a:r>
            <a:r>
              <a:rPr lang="zh-TW" altLang="en-US" sz="4400" b="1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不交往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  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帖后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3:6,14,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林前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5:11)</a:t>
            </a:r>
            <a:endParaRPr lang="zh-TW" altLang="en-US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750888" indent="-522288">
              <a:spcBef>
                <a:spcPts val="600"/>
              </a:spcBef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三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</a:t>
            </a: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除籍</a:t>
            </a:r>
            <a:r>
              <a:rPr lang="zh-TW" altLang="en-US" sz="4400" b="1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赶出教会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林前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5:13, 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马太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18:17)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 </a:t>
            </a:r>
          </a:p>
          <a:p>
            <a:pPr marL="798513" indent="-569913">
              <a:spcBef>
                <a:spcPts val="1800"/>
              </a:spcBef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	在整个过程中，教会对会员的管教则需依照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马太</a:t>
            </a:r>
            <a:r>
              <a:rPr lang="en-US" altLang="zh-TW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18:15~20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教导的步骤进行。</a:t>
            </a:r>
            <a:endParaRPr lang="en-US" altLang="en-US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4A74E9A0-7370-11D5-04EC-D7DD61DBF0AE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629400"/>
          </a:xfrm>
        </p:spPr>
        <p:txBody>
          <a:bodyPr/>
          <a:lstStyle/>
          <a:p>
            <a:pPr marL="798513" indent="-798513"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18.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教会管教的目的乃是在于“将弟兄姊妹   </a:t>
            </a: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挽回来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加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6:1)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，保罗担心帖城教会处理过于严厉，因此叮咛他们要“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劝他们如弟兄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”，而不是视他们为“仇人” 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en-US" sz="4400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7" name="Rectangle 3">
            <a:extLst>
              <a:ext uri="{FF2B5EF4-FFF2-40B4-BE49-F238E27FC236}">
                <a16:creationId xmlns:a16="http://schemas.microsoft.com/office/drawing/2014/main" id="{597D1D19-86D3-B65C-2980-250A103E3B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914400"/>
            <a:ext cx="11430000" cy="6477000"/>
          </a:xfrm>
        </p:spPr>
        <p:txBody>
          <a:bodyPr/>
          <a:lstStyle/>
          <a:p>
            <a:pPr marL="628650" indent="-628650"/>
            <a:r>
              <a:rPr lang="zh-TW" altLang="en-US" sz="4800" b="1" u="sng" dirty="0">
                <a:solidFill>
                  <a:srgbClr val="663300"/>
                </a:solidFill>
                <a:ea typeface="文新字海-簡楷" pitchFamily="2" charset="-120"/>
              </a:rPr>
              <a:t>讨论：</a:t>
            </a:r>
            <a:r>
              <a:rPr lang="en-US" altLang="en-US" sz="4800" b="1" dirty="0">
                <a:solidFill>
                  <a:srgbClr val="663300"/>
                </a:solidFill>
                <a:ea typeface="文新字海-簡楷" pitchFamily="2" charset="-120"/>
              </a:rPr>
              <a:t>    </a:t>
            </a:r>
          </a:p>
          <a:p>
            <a:pPr marL="682625" indent="-682625" algn="l">
              <a:spcBef>
                <a:spcPts val="1800"/>
              </a:spcBef>
            </a:pPr>
            <a:r>
              <a:rPr lang="en-US" altLang="zh-TW" sz="4500" b="1" dirty="0">
                <a:solidFill>
                  <a:srgbClr val="663300"/>
                </a:solidFill>
                <a:ea typeface="文新字海-簡楷" pitchFamily="2" charset="-120"/>
              </a:rPr>
              <a:t>3.	</a:t>
            </a:r>
            <a:r>
              <a:rPr lang="zh-TW" altLang="en-US" sz="4500" b="1" dirty="0">
                <a:solidFill>
                  <a:srgbClr val="663300"/>
                </a:solidFill>
                <a:latin typeface="文新字海-簡楷" pitchFamily="2" charset="-120"/>
                <a:ea typeface="文新字海-簡楷" pitchFamily="2" charset="-120"/>
              </a:rPr>
              <a:t>教会中</a:t>
            </a:r>
            <a:r>
              <a:rPr lang="zh-CN" altLang="en-US" sz="4500" b="1" dirty="0">
                <a:solidFill>
                  <a:srgbClr val="663300"/>
                </a:solidFill>
                <a:latin typeface="文新字海-簡楷" pitchFamily="2" charset="-120"/>
                <a:ea typeface="文新字海-簡楷" pitchFamily="2" charset="-120"/>
              </a:rPr>
              <a:t>，</a:t>
            </a:r>
            <a:r>
              <a:rPr lang="zh-TW" altLang="en-US" sz="4500" b="1" dirty="0">
                <a:solidFill>
                  <a:srgbClr val="663300"/>
                </a:solidFill>
                <a:latin typeface="文新字海-簡楷" pitchFamily="2" charset="-120"/>
                <a:ea typeface="文新字海-簡楷" pitchFamily="2" charset="-120"/>
              </a:rPr>
              <a:t>对于会员不当行为的管教目的为何</a:t>
            </a:r>
            <a:r>
              <a:rPr lang="zh-CN" altLang="en-US" sz="4500" b="1" dirty="0">
                <a:solidFill>
                  <a:srgbClr val="663300"/>
                </a:solidFill>
                <a:latin typeface="文新字海-簡楷" pitchFamily="2" charset="-120"/>
                <a:ea typeface="文新字海-簡楷" pitchFamily="2" charset="-120"/>
              </a:rPr>
              <a:t>？</a:t>
            </a:r>
            <a:r>
              <a:rPr lang="zh-TW" altLang="en-US" sz="4500" b="1" dirty="0">
                <a:solidFill>
                  <a:srgbClr val="663300"/>
                </a:solidFill>
                <a:latin typeface="文新字海-簡楷" pitchFamily="2" charset="-120"/>
                <a:ea typeface="文新字海-簡楷" pitchFamily="2" charset="-120"/>
              </a:rPr>
              <a:t>当如何处理</a:t>
            </a:r>
            <a:r>
              <a:rPr lang="zh-CN" altLang="en-US" sz="4500" b="1" dirty="0">
                <a:solidFill>
                  <a:srgbClr val="663300"/>
                </a:solidFill>
                <a:latin typeface="文新字海-簡楷" pitchFamily="2" charset="-120"/>
                <a:ea typeface="文新字海-簡楷" pitchFamily="2" charset="-120"/>
              </a:rPr>
              <a:t>？</a:t>
            </a:r>
            <a:r>
              <a:rPr lang="en-US" altLang="zh-TW" sz="4500" dirty="0">
                <a:solidFill>
                  <a:srgbClr val="663300"/>
                </a:solidFill>
                <a:latin typeface="文新字海-簡楷" pitchFamily="2" charset="-120"/>
                <a:ea typeface="文新字海-簡楷" pitchFamily="2" charset="-120"/>
              </a:rPr>
              <a:t> </a:t>
            </a:r>
            <a:endParaRPr lang="en-US" altLang="en-US" sz="4500" dirty="0">
              <a:solidFill>
                <a:srgbClr val="663300"/>
              </a:solidFill>
              <a:latin typeface="文新字海-簡楷" pitchFamily="2" charset="-120"/>
              <a:ea typeface="文新字海-簡楷" pitchFamily="2" charset="-12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>
            <a:extLst>
              <a:ext uri="{FF2B5EF4-FFF2-40B4-BE49-F238E27FC236}">
                <a16:creationId xmlns:a16="http://schemas.microsoft.com/office/drawing/2014/main" id="{5893BB27-868A-ED6A-E76D-6F83CDFC29CC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629400"/>
          </a:xfrm>
        </p:spPr>
        <p:txBody>
          <a:bodyPr/>
          <a:lstStyle/>
          <a:p>
            <a:pPr marL="746125" indent="-746125"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19.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保罗的祝祷，一再提及的是“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众人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”，及所有的弟兄姊妹，其中包括的，不只是按规矩而行的人，也包括不按规矩而行的人，而且他深信赐平安的主必保守教会的平安。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en-US" sz="4400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160B3619-F7F6-6224-1D6E-790BA5BE156C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90600"/>
            <a:ext cx="11430000" cy="6629400"/>
          </a:xfrm>
        </p:spPr>
        <p:txBody>
          <a:bodyPr/>
          <a:lstStyle/>
          <a:p>
            <a:pPr marL="457200" indent="-457200" algn="ctr">
              <a:buNone/>
            </a:pPr>
            <a:r>
              <a:rPr lang="zh-TW" altLang="en-US" sz="4800" b="1" u="sng" dirty="0">
                <a:solidFill>
                  <a:srgbClr val="99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肆</a:t>
            </a:r>
            <a:r>
              <a:rPr lang="en-US" altLang="zh-TW" sz="4800" b="1" u="sng" dirty="0">
                <a:solidFill>
                  <a:srgbClr val="99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‧ </a:t>
            </a:r>
            <a:r>
              <a:rPr lang="zh-TW" altLang="en-US" sz="4800" b="1" u="sng" dirty="0">
                <a:solidFill>
                  <a:srgbClr val="99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结论</a:t>
            </a:r>
          </a:p>
          <a:p>
            <a:pPr marL="0" indent="0">
              <a:buNone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教会中弟兄姊妹的偶然犯错，每个肢体都应用温柔的心把他挽回来，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一个肢体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受苦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, 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所有的肢体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都受苦。保罗在主里的爱心，见证及使用主所赐予的权柄的心态，都值得我们效法，好使我们有智慧，可以在教会、家庭、工作上维持合一的见证。</a:t>
            </a:r>
            <a:endParaRPr lang="en-US" altLang="en-US" sz="4400" b="1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>
            <a:extLst>
              <a:ext uri="{FF2B5EF4-FFF2-40B4-BE49-F238E27FC236}">
                <a16:creationId xmlns:a16="http://schemas.microsoft.com/office/drawing/2014/main" id="{BDF08160-530A-6BCB-C087-BFDFF13FA9BC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1143000"/>
            <a:ext cx="11430000" cy="6629400"/>
          </a:xfrm>
        </p:spPr>
        <p:txBody>
          <a:bodyPr/>
          <a:lstStyle/>
          <a:p>
            <a:pPr algn="ctr">
              <a:buNone/>
            </a:pPr>
            <a:r>
              <a:rPr lang="zh-TW" altLang="en-US" sz="45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伍</a:t>
            </a:r>
            <a:r>
              <a:rPr lang="en-US" altLang="zh-TW" sz="45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‧</a:t>
            </a:r>
            <a:r>
              <a:rPr lang="zh-TW" altLang="en-US" sz="45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作业</a:t>
            </a:r>
            <a:endParaRPr lang="en-US" altLang="en-US" sz="4500" u="sng" dirty="0">
              <a:solidFill>
                <a:srgbClr val="99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zh-TW" altLang="en-US" sz="4400" b="1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思想帖后书信中最受感动的经文，并提出三点具体的应用。</a:t>
            </a:r>
            <a:r>
              <a:rPr lang="zh-TW" altLang="en-US" sz="4400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en-US" sz="4400" dirty="0">
              <a:solidFill>
                <a:schemeClr val="accent2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00269676-9EC0-DFBB-4209-F37ED35EC215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475522" y="708819"/>
            <a:ext cx="6934200" cy="6477000"/>
          </a:xfrm>
        </p:spPr>
        <p:txBody>
          <a:bodyPr/>
          <a:lstStyle/>
          <a:p>
            <a:pPr marL="812800" indent="-812800">
              <a:spcBef>
                <a:spcPct val="0"/>
              </a:spcBef>
              <a:buNone/>
            </a:pPr>
            <a:r>
              <a:rPr lang="zh-TW" altLang="en-US" sz="4800" b="1" u="sng" dirty="0">
                <a:solidFill>
                  <a:srgbClr val="99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贰</a:t>
            </a:r>
            <a:r>
              <a:rPr lang="en-US" altLang="zh-TW" sz="4800" b="1" u="sng" dirty="0">
                <a:solidFill>
                  <a:srgbClr val="99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‧ </a:t>
            </a:r>
            <a:r>
              <a:rPr lang="zh-TW" altLang="en-US" sz="4800" b="1" u="sng" dirty="0">
                <a:solidFill>
                  <a:srgbClr val="99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全文大纲分析</a:t>
            </a:r>
            <a:endParaRPr lang="en-US" altLang="zh-TW" sz="4800" b="1" u="sng" dirty="0">
              <a:solidFill>
                <a:srgbClr val="99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812800" indent="-812800">
              <a:lnSpc>
                <a:spcPct val="90000"/>
              </a:lnSpc>
              <a:spcBef>
                <a:spcPct val="0"/>
              </a:spcBef>
              <a:buNone/>
            </a:pPr>
            <a:endParaRPr lang="zh-TW" altLang="en-US" sz="4500" dirty="0">
              <a:solidFill>
                <a:srgbClr val="008000"/>
              </a:solidFill>
              <a:latin typeface="Times New Roman" panose="02020603050405020304" pitchFamily="18" charset="0"/>
              <a:ea typeface="文新字海-簡楷" pitchFamily="2" charset="-120"/>
            </a:endParaRPr>
          </a:p>
        </p:txBody>
      </p:sp>
      <p:pic>
        <p:nvPicPr>
          <p:cNvPr id="4099" name="Picture 4">
            <a:extLst>
              <a:ext uri="{FF2B5EF4-FFF2-40B4-BE49-F238E27FC236}">
                <a16:creationId xmlns:a16="http://schemas.microsoft.com/office/drawing/2014/main" id="{B2259B0E-6A6B-52B3-0A6D-51F2EB8DE6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13" t="31953" r="5186" b="35938"/>
          <a:stretch>
            <a:fillRect/>
          </a:stretch>
        </p:blipFill>
        <p:spPr bwMode="auto">
          <a:xfrm>
            <a:off x="1752600" y="1570038"/>
            <a:ext cx="8763000" cy="475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D6548489-AA63-C8EC-376E-56D84C48132D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629400"/>
          </a:xfrm>
        </p:spPr>
        <p:txBody>
          <a:bodyPr/>
          <a:lstStyle/>
          <a:p>
            <a:pPr marL="711200" indent="-711200">
              <a:buNone/>
            </a:pPr>
            <a:r>
              <a:rPr lang="zh-CN" altLang="en-US" sz="48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叁</a:t>
            </a:r>
            <a:r>
              <a:rPr lang="en-US" altLang="zh-TW" sz="48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‧ </a:t>
            </a:r>
            <a:r>
              <a:rPr lang="zh-TW" altLang="en-US" sz="48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经文解释及应用</a:t>
            </a:r>
          </a:p>
          <a:p>
            <a:pPr marL="568325" indent="-568325">
              <a:buFontTx/>
              <a:buAutoNum type="arabicPeriod"/>
            </a:pP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保罗请求帖城教会为他们祷告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积极上，求神使“主的道得以传扬”，消极上，求神使“保罗及同工得以脱离恶人” 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0EFDE5AB-F222-2D42-F173-D34781B3CA23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629400"/>
          </a:xfrm>
        </p:spPr>
        <p:txBody>
          <a:bodyPr/>
          <a:lstStyle/>
          <a:p>
            <a:pPr marL="514350" indent="-514350"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2.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从保罗的请求上，可表露出保罗的谦卑，及他深信祷告的功效 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雅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5:16)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；肢体间的彼此代祷是神的</a:t>
            </a: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命令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雅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5:16)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，也是肢体关系的外在表现，不仅是</a:t>
            </a: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分担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重担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加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6:2)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，而且是与人</a:t>
            </a: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同工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，一同得恩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腓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1:7) 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en-US" sz="4400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41C2CFBA-6191-0186-35BC-CD6FDDEB341D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90600"/>
            <a:ext cx="11430000" cy="6629400"/>
          </a:xfrm>
        </p:spPr>
        <p:txBody>
          <a:bodyPr/>
          <a:lstStyle/>
          <a:p>
            <a:pPr marL="685800" indent="-685800"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3.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很显然神垂听了帖城教会的祷告，也</a:t>
            </a: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藉着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保罗于哥林多城行了大事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徒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18:9~10) 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en-US" sz="4400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B1FA2F7D-3396-E4DF-21FF-E7F8FCF4DB9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629400"/>
          </a:xfrm>
        </p:spPr>
        <p:txBody>
          <a:bodyPr/>
          <a:lstStyle/>
          <a:p>
            <a:pPr marL="522288" indent="-522288">
              <a:buNone/>
            </a:pP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4.	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保罗的信心是扎根在</a:t>
            </a: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，不是在人；因为保罗深信帖城教会信徒乃是在主里，必蒙神的“坚固”及  “保护”，而且“那在你们心里动了善工的，必成全这工”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腓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1:6)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，使他们必遵行从主而来的命令。</a:t>
            </a:r>
            <a:r>
              <a:rPr lang="zh-TW" altLang="en-US" sz="4400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en-US" sz="4400" dirty="0">
              <a:solidFill>
                <a:srgbClr val="008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>
            <a:extLst>
              <a:ext uri="{FF2B5EF4-FFF2-40B4-BE49-F238E27FC236}">
                <a16:creationId xmlns:a16="http://schemas.microsoft.com/office/drawing/2014/main" id="{88611926-98D4-B9B1-49E5-FCAE08524DB3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914400"/>
            <a:ext cx="11430000" cy="6629400"/>
          </a:xfrm>
        </p:spPr>
        <p:txBody>
          <a:bodyPr/>
          <a:lstStyle/>
          <a:p>
            <a:pPr marL="711200" indent="-711200">
              <a:buNone/>
            </a:pPr>
            <a:r>
              <a:rPr lang="en-US" altLang="zh-TW" sz="4500" b="1" dirty="0">
                <a:solidFill>
                  <a:srgbClr val="008000"/>
                </a:solidFill>
                <a:latin typeface="Times New Roman" panose="02020603050405020304" pitchFamily="18" charset="0"/>
                <a:ea typeface="文新字海-簡楷" pitchFamily="2" charset="-120"/>
              </a:rPr>
              <a:t>5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.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“引导”原文有“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除去障碍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”之意，保罗在此祷告求主带领他们“</a:t>
            </a:r>
            <a:r>
              <a:rPr lang="zh-TW" altLang="en-US" sz="4400" b="1" u="sng" dirty="0">
                <a:solidFill>
                  <a:srgbClr val="99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进入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中文未翻出</a:t>
            </a:r>
            <a:r>
              <a:rPr lang="en-US" altLang="zh-TW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 “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神的爱和基督的忍耐”，意即能“</a:t>
            </a:r>
            <a:r>
              <a:rPr lang="zh-TW" altLang="en-US" sz="4400" b="1" u="sng" dirty="0">
                <a:solidFill>
                  <a:schemeClr val="accent2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瞭解及经历</a:t>
            </a:r>
            <a:r>
              <a:rPr lang="zh-TW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”神的爱和主的忍耐，以致于使他们能表现出爱神、爱人的行为，并能在试炼中坚忍不摇动。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7" name="Rectangle 3">
            <a:extLst>
              <a:ext uri="{FF2B5EF4-FFF2-40B4-BE49-F238E27FC236}">
                <a16:creationId xmlns:a16="http://schemas.microsoft.com/office/drawing/2014/main" id="{471DF2A0-5515-4ED5-C1FA-C6C43B183CA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914400"/>
            <a:ext cx="11430000" cy="6477000"/>
          </a:xfrm>
        </p:spPr>
        <p:txBody>
          <a:bodyPr/>
          <a:lstStyle/>
          <a:p>
            <a:pPr marL="609600" indent="-609600"/>
            <a:r>
              <a:rPr lang="zh-TW" altLang="en-US" sz="4800" b="1" u="sng" dirty="0">
                <a:solidFill>
                  <a:srgbClr val="663300"/>
                </a:solidFill>
                <a:ea typeface="文新字海-簡楷" pitchFamily="2" charset="-120"/>
              </a:rPr>
              <a:t>讨论：</a:t>
            </a:r>
            <a:r>
              <a:rPr lang="en-US" altLang="en-US" sz="4800" b="1" dirty="0">
                <a:solidFill>
                  <a:srgbClr val="663300"/>
                </a:solidFill>
                <a:ea typeface="文新字海-簡楷" pitchFamily="2" charset="-120"/>
              </a:rPr>
              <a:t>    </a:t>
            </a:r>
          </a:p>
          <a:p>
            <a:pPr marL="609600" indent="-609600" algn="l">
              <a:spcBef>
                <a:spcPts val="1800"/>
              </a:spcBef>
              <a:buFontTx/>
              <a:buAutoNum type="arabicPeriod"/>
            </a:pPr>
            <a:r>
              <a:rPr lang="zh-TW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从保罗请求帖城教会为他及同 工代祷的一事上</a:t>
            </a:r>
            <a:r>
              <a:rPr lang="zh-CN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，</a:t>
            </a:r>
            <a:r>
              <a:rPr lang="zh-TW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可否分享肢体之间</a:t>
            </a:r>
            <a:r>
              <a:rPr lang="zh-CN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，</a:t>
            </a:r>
            <a:r>
              <a:rPr lang="zh-TW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彼此代祷的重要性</a:t>
            </a:r>
            <a:r>
              <a:rPr lang="zh-CN" altLang="en-US" sz="4500" b="1" dirty="0">
                <a:solidFill>
                  <a:srgbClr val="663300"/>
                </a:solidFill>
                <a:latin typeface="Times New Roman" panose="02020603050405020304" pitchFamily="18" charset="0"/>
                <a:ea typeface="文新字海-簡楷" pitchFamily="2" charset="-120"/>
              </a:rPr>
              <a:t>？</a:t>
            </a:r>
            <a:endParaRPr lang="en-US" altLang="en-US" sz="4500" dirty="0">
              <a:solidFill>
                <a:srgbClr val="663300"/>
              </a:solidFill>
              <a:latin typeface="Times New Roman" panose="02020603050405020304" pitchFamily="18" charset="0"/>
              <a:ea typeface="文新字海-簡楷" pitchFamily="2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22419</TotalTime>
  <Words>1346</Words>
  <Application>Microsoft Office PowerPoint</Application>
  <PresentationFormat>Widescreen</PresentationFormat>
  <Paragraphs>40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新細明體</vt:lpstr>
      <vt:lpstr>Calibri</vt:lpstr>
      <vt:lpstr>文鼎顏楷</vt:lpstr>
      <vt:lpstr>文新字海-簡楷</vt:lpstr>
      <vt:lpstr>Times New Roman</vt:lpstr>
      <vt:lpstr>汉鼎简楷体</vt:lpstr>
      <vt:lpstr>Default Design</vt:lpstr>
      <vt:lpstr>帖撒罗尼迦前后书   第十一课   劝勉纠正不当的行为 (3:1-18)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GPCCC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創世記課程計劃</dc:title>
  <dc:creator>K F Yang</dc:creator>
  <cp:lastModifiedBy>Kuang-Fu</cp:lastModifiedBy>
  <cp:revision>1064</cp:revision>
  <dcterms:created xsi:type="dcterms:W3CDTF">2008-12-04T21:22:28Z</dcterms:created>
  <dcterms:modified xsi:type="dcterms:W3CDTF">2025-04-11T20:53:35Z</dcterms:modified>
</cp:coreProperties>
</file>