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00" r:id="rId2"/>
    <p:sldId id="708" r:id="rId3"/>
    <p:sldId id="1091" r:id="rId4"/>
    <p:sldId id="1092" r:id="rId5"/>
    <p:sldId id="1076" r:id="rId6"/>
    <p:sldId id="1062" r:id="rId7"/>
    <p:sldId id="1089" r:id="rId8"/>
    <p:sldId id="1077" r:id="rId9"/>
    <p:sldId id="1078" r:id="rId10"/>
    <p:sldId id="1079" r:id="rId11"/>
    <p:sldId id="1080" r:id="rId12"/>
    <p:sldId id="1081" r:id="rId13"/>
    <p:sldId id="1082" r:id="rId14"/>
    <p:sldId id="1083" r:id="rId15"/>
    <p:sldId id="1084" r:id="rId16"/>
    <p:sldId id="1085" r:id="rId17"/>
    <p:sldId id="1090" r:id="rId18"/>
  </p:sldIdLst>
  <p:sldSz cx="12192000" cy="6858000"/>
  <p:notesSz cx="7010400" cy="92964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800000"/>
    <a:srgbClr val="008000"/>
    <a:srgbClr val="CC0066"/>
    <a:srgbClr val="6600FF"/>
    <a:srgbClr val="33CC33"/>
    <a:srgbClr val="CC3300"/>
    <a:srgbClr val="FF9933"/>
    <a:srgbClr val="8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74181" autoAdjust="0"/>
  </p:normalViewPr>
  <p:slideViewPr>
    <p:cSldViewPr showGuides="1">
      <p:cViewPr varScale="1">
        <p:scale>
          <a:sx n="77" d="100"/>
          <a:sy n="77" d="100"/>
        </p:scale>
        <p:origin x="1788" y="-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>
            <a:extLst>
              <a:ext uri="{FF2B5EF4-FFF2-40B4-BE49-F238E27FC236}">
                <a16:creationId xmlns:a16="http://schemas.microsoft.com/office/drawing/2014/main" id="{BDE134EF-BD48-457E-9ACF-C495A0BAB42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7" tIns="46058" rIns="92117" bIns="4605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5" name="Rectangle 3">
            <a:extLst>
              <a:ext uri="{FF2B5EF4-FFF2-40B4-BE49-F238E27FC236}">
                <a16:creationId xmlns:a16="http://schemas.microsoft.com/office/drawing/2014/main" id="{4FF91EAA-37CD-4C37-B867-98F27CA59D6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7" tIns="46058" rIns="92117" bIns="4605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6" name="Rectangle 4">
            <a:extLst>
              <a:ext uri="{FF2B5EF4-FFF2-40B4-BE49-F238E27FC236}">
                <a16:creationId xmlns:a16="http://schemas.microsoft.com/office/drawing/2014/main" id="{D057962F-D052-46ED-875F-36284F5D426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7" tIns="46058" rIns="92117" bIns="4605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7" name="Rectangle 5">
            <a:extLst>
              <a:ext uri="{FF2B5EF4-FFF2-40B4-BE49-F238E27FC236}">
                <a16:creationId xmlns:a16="http://schemas.microsoft.com/office/drawing/2014/main" id="{E9F2BAA1-1008-4FC3-AD9C-8B91C523F3C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7" tIns="46058" rIns="92117" bIns="4605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0DF9C227-3A40-42A8-91A6-3E53209ADAD8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526167B-B3A4-46BB-A370-8CF5A1D844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6888" cy="46513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E3CCCA-03BF-4614-A8F3-76A9D07DBC1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1925" y="0"/>
            <a:ext cx="3036888" cy="46513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EC4AA29-494A-4D33-B740-30512FC3A74E}" type="datetimeFigureOut">
              <a:rPr lang="en-US"/>
              <a:pPr>
                <a:defRPr/>
              </a:pPr>
              <a:t>6/9/2025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C0DE049-AB97-44EE-82A0-9FD189B1093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17" tIns="46058" rIns="92117" bIns="46058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D3AB593-5382-4E8A-AC2F-77535B477B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0CF301-9F28-4FE3-8524-18DB5851D35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6888" cy="46513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BF7DDD-038E-4DAE-BA36-BBFC697350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1925" y="8829675"/>
            <a:ext cx="3036888" cy="465138"/>
          </a:xfrm>
          <a:prstGeom prst="rect">
            <a:avLst/>
          </a:prstGeom>
        </p:spPr>
        <p:txBody>
          <a:bodyPr vert="horz" wrap="square" lIns="92117" tIns="46058" rIns="92117" bIns="4605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7AFF10F-07E6-44C6-94DF-F3F1A52580D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C66B00D3-68F3-3E95-5D38-0A76D351C5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B6D84BAC-0176-3D28-6CEC-A021AB3CE4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zh-CN" altLang="en-US" dirty="0"/>
              <a:t>他们与</a:t>
            </a:r>
            <a:r>
              <a:rPr lang="en-US" altLang="zh-CN" dirty="0"/>
              <a:t>40</a:t>
            </a:r>
            <a:r>
              <a:rPr lang="zh-CN" altLang="en-US" dirty="0"/>
              <a:t>年前的以色列人不同，因为他们敬畏神，寻求神，愿意回应神的使命。</a:t>
            </a:r>
            <a:endParaRPr lang="en-US" altLang="zh-CN" dirty="0"/>
          </a:p>
          <a:p>
            <a:r>
              <a:rPr lang="zh-CN" altLang="en-US" dirty="0"/>
              <a:t>他们所面对的挑战都是一样：巨人、坚固的城邑。不同的是他们的信心。</a:t>
            </a:r>
            <a:endParaRPr lang="en-US" altLang="zh-CN" dirty="0"/>
          </a:p>
          <a:p>
            <a:r>
              <a:rPr lang="zh-CN" altLang="en-US" dirty="0"/>
              <a:t>我们的灵命也会随着逐渐的认识主，经历主，而愿意回应主的感动，主就赐下恩赐，信心也逐渐增长，主的感动也就逐渐增强。初信</a:t>
            </a:r>
            <a:r>
              <a:rPr lang="en-US" altLang="zh-CN" dirty="0"/>
              <a:t>- </a:t>
            </a:r>
            <a:r>
              <a:rPr lang="zh-CN" altLang="en-US" dirty="0"/>
              <a:t>忠心</a:t>
            </a:r>
            <a:r>
              <a:rPr lang="en-US" altLang="zh-CN" dirty="0"/>
              <a:t>- </a:t>
            </a:r>
            <a:r>
              <a:rPr lang="zh-CN" altLang="en-US" dirty="0"/>
              <a:t>小组长</a:t>
            </a:r>
            <a:r>
              <a:rPr lang="en-US" altLang="zh-CN" dirty="0"/>
              <a:t>- </a:t>
            </a:r>
            <a:r>
              <a:rPr lang="zh-CN" altLang="en-US" dirty="0"/>
              <a:t>主席</a:t>
            </a:r>
            <a:r>
              <a:rPr lang="en-US" altLang="zh-CN" dirty="0"/>
              <a:t>- </a:t>
            </a:r>
            <a:r>
              <a:rPr lang="zh-CN" altLang="en-US" dirty="0"/>
              <a:t>执事</a:t>
            </a:r>
            <a:r>
              <a:rPr lang="en-US" altLang="zh-CN" dirty="0"/>
              <a:t>- </a:t>
            </a:r>
            <a:r>
              <a:rPr lang="zh-CN" altLang="en-US" dirty="0"/>
              <a:t>神学生</a:t>
            </a:r>
            <a:r>
              <a:rPr lang="en-US" altLang="zh-CN" dirty="0"/>
              <a:t>- </a:t>
            </a:r>
            <a:r>
              <a:rPr lang="zh-CN" altLang="en-US" dirty="0"/>
              <a:t>传道人</a:t>
            </a:r>
            <a:r>
              <a:rPr lang="en-US" altLang="zh-CN" dirty="0"/>
              <a:t>- </a:t>
            </a:r>
            <a:r>
              <a:rPr lang="zh-CN" altLang="en-US" dirty="0"/>
              <a:t>牧师</a:t>
            </a:r>
            <a:r>
              <a:rPr lang="en-US" altLang="zh-CN" dirty="0"/>
              <a:t>…</a:t>
            </a:r>
            <a:endParaRPr lang="en-US" altLang="en-US" dirty="0">
              <a:ea typeface="新細明體" panose="02020500000000000000" pitchFamily="18" charset="-120"/>
            </a:endParaRP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B3F084B3-C1E9-C01F-EFE7-1DAD9DD9C6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AB60AC0D-591E-4B78-AEFD-53F2BB13FDEB}" type="slidenum">
              <a:rPr lang="en-US" altLang="en-US"/>
              <a:pPr/>
              <a:t>16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2E7B77D4-9D4A-34C9-732D-46E9E9A6346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7E86E5FF-A798-AA6A-9DA3-47DE928004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zh-CN" altLang="en-US" dirty="0"/>
              <a:t>约书亚有许多值得美好的品格：忠心服事神的仆人（不离开会幕</a:t>
            </a:r>
            <a:r>
              <a:rPr lang="en-US" altLang="zh-CN" dirty="0"/>
              <a:t>-</a:t>
            </a:r>
            <a:r>
              <a:rPr lang="zh-CN" altLang="en-US" dirty="0"/>
              <a:t>出</a:t>
            </a:r>
            <a:r>
              <a:rPr lang="en-US" altLang="zh-CN" dirty="0"/>
              <a:t>33:11</a:t>
            </a:r>
            <a:r>
              <a:rPr lang="zh-CN" altLang="en-US" dirty="0"/>
              <a:t>），勇敢的战士（与亚玛力人争战</a:t>
            </a:r>
            <a:r>
              <a:rPr lang="en-US" altLang="zh-CN" dirty="0"/>
              <a:t>-</a:t>
            </a:r>
            <a:r>
              <a:rPr lang="zh-CN" altLang="en-US" dirty="0"/>
              <a:t>出</a:t>
            </a:r>
            <a:r>
              <a:rPr lang="en-US" altLang="zh-CN" dirty="0"/>
              <a:t>17:9</a:t>
            </a:r>
            <a:r>
              <a:rPr lang="zh-CN" altLang="en-US" dirty="0"/>
              <a:t>），有信心的探子（不惧怕亚衲族的探子</a:t>
            </a:r>
            <a:r>
              <a:rPr lang="en-US" altLang="zh-CN" dirty="0"/>
              <a:t>-</a:t>
            </a:r>
            <a:r>
              <a:rPr lang="zh-CN" altLang="en-US" dirty="0"/>
              <a:t>民</a:t>
            </a:r>
            <a:r>
              <a:rPr lang="en-US" altLang="zh-CN" dirty="0"/>
              <a:t>13:14</a:t>
            </a:r>
            <a:r>
              <a:rPr lang="zh-CN" altLang="en-US" dirty="0"/>
              <a:t>），敬畏神的领袖（交出指挥权的元帅</a:t>
            </a:r>
            <a:r>
              <a:rPr lang="en-US" altLang="zh-CN" dirty="0"/>
              <a:t>-</a:t>
            </a:r>
            <a:r>
              <a:rPr lang="zh-CN" altLang="en-US" dirty="0"/>
              <a:t>书</a:t>
            </a:r>
            <a:r>
              <a:rPr lang="en-US" altLang="zh-CN" dirty="0"/>
              <a:t>5:14</a:t>
            </a:r>
            <a:r>
              <a:rPr lang="zh-CN" altLang="en-US" dirty="0"/>
              <a:t>），不畏惧压力的领袖（要以法莲人自己想法赶出迦南人，而不是多得土地</a:t>
            </a:r>
            <a:r>
              <a:rPr lang="en-US" altLang="zh-CN" dirty="0"/>
              <a:t>-</a:t>
            </a:r>
            <a:r>
              <a:rPr lang="zh-CN" altLang="en-US" dirty="0"/>
              <a:t>书</a:t>
            </a:r>
            <a:r>
              <a:rPr lang="en-US" altLang="zh-CN" dirty="0"/>
              <a:t>17:17</a:t>
            </a:r>
            <a:r>
              <a:rPr lang="zh-CN" altLang="en-US" dirty="0"/>
              <a:t>），谦卑的人（修筑小城亭拿西拉居住</a:t>
            </a:r>
            <a:r>
              <a:rPr lang="en-US" altLang="zh-CN" dirty="0"/>
              <a:t>-</a:t>
            </a:r>
            <a:r>
              <a:rPr lang="zh-CN" altLang="en-US" dirty="0"/>
              <a:t>书</a:t>
            </a:r>
            <a:r>
              <a:rPr lang="en-US" altLang="zh-CN" dirty="0"/>
              <a:t>19:50</a:t>
            </a:r>
            <a:r>
              <a:rPr lang="zh-CN" altLang="en-US" dirty="0"/>
              <a:t>）</a:t>
            </a:r>
            <a:r>
              <a:rPr lang="en-US" altLang="zh-CN" dirty="0"/>
              <a:t>…</a:t>
            </a:r>
          </a:p>
          <a:p>
            <a:pPr eaLnBrk="1" hangingPunct="1">
              <a:spcBef>
                <a:spcPct val="0"/>
              </a:spcBef>
            </a:pPr>
            <a:r>
              <a:rPr lang="zh-CN" altLang="en-US" dirty="0"/>
              <a:t>约书亚也有弱点：他看重摩西的权柄、规矩，胜于圣灵的引领，他要禁止不听命令而得着神的灵的人（民</a:t>
            </a:r>
            <a:r>
              <a:rPr lang="en-US" altLang="zh-CN" dirty="0"/>
              <a:t>11:29</a:t>
            </a:r>
            <a:r>
              <a:rPr lang="zh-CN" altLang="en-US" dirty="0"/>
              <a:t>），他轻信基遍人的使者，未求问神，擅自与他们立约（书</a:t>
            </a:r>
            <a:r>
              <a:rPr lang="en-US" altLang="zh-CN" dirty="0"/>
              <a:t>9:14</a:t>
            </a:r>
            <a:r>
              <a:rPr lang="zh-CN" altLang="en-US" dirty="0"/>
              <a:t>）</a:t>
            </a:r>
            <a:r>
              <a:rPr lang="en-US" altLang="zh-CN" dirty="0"/>
              <a:t>…</a:t>
            </a:r>
            <a:r>
              <a:rPr lang="zh-CN" altLang="en-US" dirty="0"/>
              <a:t>。</a:t>
            </a:r>
            <a:endParaRPr lang="en-US" altLang="zh-CN" dirty="0"/>
          </a:p>
          <a:p>
            <a:pPr eaLnBrk="1" hangingPunct="1">
              <a:spcBef>
                <a:spcPct val="0"/>
              </a:spcBef>
            </a:pPr>
            <a:r>
              <a:rPr lang="zh-CN" altLang="en-US" dirty="0"/>
              <a:t>神在今天也乐意使用愚拙、软弱、卑贱、被人厌恶、无有的人</a:t>
            </a:r>
            <a:r>
              <a:rPr lang="en-US" altLang="zh-CN" dirty="0"/>
              <a:t>…</a:t>
            </a:r>
            <a:r>
              <a:rPr lang="zh-CN" altLang="en-US" dirty="0"/>
              <a:t>，好彰显出神的荣耀（林前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27-29</a:t>
            </a:r>
            <a:r>
              <a:rPr lang="zh-CN" altLang="en-US" dirty="0"/>
              <a:t>），神要的是我们的忠心，神要的是一个感恩、回应神恩典的人。</a:t>
            </a:r>
            <a:endParaRPr lang="en-US" altLang="en-US" dirty="0">
              <a:ea typeface="新細明體" panose="02020500000000000000" pitchFamily="18" charset="-120"/>
            </a:endParaRPr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B37B3185-9094-9933-2D8B-F076EA2EDA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7713" indent="-287338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50938" indent="-230188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11313" indent="-230188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71688" indent="-230188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28888" indent="-230188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86088" indent="-230188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43288" indent="-230188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00488" indent="-230188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8C74F8B-B475-482E-8D35-B4AD6ACEBDA6}" type="slidenum">
              <a:rPr lang="en-US" altLang="en-US"/>
              <a:pPr/>
              <a:t>17</a:t>
            </a:fld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A3B636-9F69-A717-81C6-6577D7D479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27976C7-53BB-CCD7-CFAC-723C928128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B100421-FBBC-01FF-FA44-F361C0A04D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DB356F-C9AC-42FF-A21F-2FB801870734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78739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427EBD2-3801-0037-B0E8-64316ECDAB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6D95B5-0396-D6CA-D04A-FD95403EDF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2CDA91-2033-1688-E633-8406E692F4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B4A5E7-67FB-4325-AE62-636497A7B185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2694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29890E-371A-CAB8-409E-EE4BF2FFB9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594AB3-1AF2-0EDF-A4B2-A4E51B37C1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8E4296-56F6-135E-A374-ADC07FE76B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6413E0-B544-43B2-8636-EAF7DD1C3E90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074849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38D9568-E65C-F262-4781-EC68A63E5C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58A6AD6-C23E-018F-D378-129C2461A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A667F5-F5F0-A7F6-905B-451AF69EAF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BD59AC-155F-4C86-92E1-9ECC9E874D1D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34840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21295B9-50F7-6871-C9B7-8C94E124EF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5653C9-4444-282F-3582-BBE54B17FE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95DDD42-0EEB-CCFC-72A3-65013E03AE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98AE55-4D50-4DF6-AD35-AB9EA8F0B20F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51964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C4B03D-D7D7-6713-9E15-52283A84A2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1ADD86-138B-6434-C8C0-17E35E00C3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FF746F-594A-BF37-7908-F2E597E70D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32CF40-86A3-42E5-A1A4-F54C8595BB04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02415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7050733-19C8-F8B1-00DD-D9BD28B21C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BBD88C1-01AA-3B29-5C0F-3D213B6DDA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99FFA57-9B56-2D22-F185-D7B3065D68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096CC4-C8B5-4B08-A91A-B8DB6CEE83B6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5396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7AD1FD4-31B5-71FE-151F-77B774D298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C6E7A0E-ADD0-A7A9-CC25-28DDC8368D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45B21A5-5B7C-3D4E-F60E-A84F44801E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A34ACB-4DA9-40C5-9EAE-6CDCBC8EF8AA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77762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D07E9A5-E400-3F14-E85C-E8DD28B723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9FCAAAD-13D8-FC2B-3C78-8372D75499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5D7A3EE-27C8-1E60-8837-0DBB3AFD2A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2DAF71-8ABC-4ACC-9115-E6746D81FD45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28652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3FB075-2CC0-2AC2-2DE4-EF346F05E8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4D866F-9A7D-D13A-3D14-BB6FC13D04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7D2F1E-52DD-D09D-2D6D-9BDFC86DC8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FB9B29-919A-4934-AE29-DA9774CA9985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65801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C5E334-B82B-E537-023F-640ABBB396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766A67-17CF-C3B1-FF95-8E0A292188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BE1178-C415-CFA3-3D65-FC5D07AF0D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A57E0-1600-4A0E-83DB-B648206C72A9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61362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9550BA3-6DA4-30F6-0E56-745CD724E2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102F4E7-5734-22EF-ABCC-B3A5686511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8AAF184-EC1E-4D82-A8E2-3FE21E6DB51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D1C2E31-67D4-4485-9133-DABE5DE37DE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194A448-4A4A-4461-BBC0-2F6C6918E9C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5E1B170B-FE1A-4E8C-81B5-1D494D89028A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A7AD3CD-FB2B-194A-A561-243E80867F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427956"/>
            <a:ext cx="9144000" cy="1524000"/>
          </a:xfrm>
        </p:spPr>
        <p:txBody>
          <a:bodyPr/>
          <a:lstStyle/>
          <a:p>
            <a:pPr eaLnBrk="1" hangingPunct="1"/>
            <a:r>
              <a:rPr lang="zh-CN" altLang="en-US" sz="5400" b="1" u="sng" dirty="0">
                <a:solidFill>
                  <a:srgbClr val="CC33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约书亚记</a:t>
            </a:r>
            <a:br>
              <a:rPr lang="zh-CN" altLang="en-US" sz="5400" b="1" dirty="0">
                <a:solidFill>
                  <a:srgbClr val="CC3300"/>
                </a:solidFill>
                <a:latin typeface="文新字海-簡楷" pitchFamily="2" charset="-120"/>
                <a:ea typeface="文新字海-簡楷" pitchFamily="2" charset="-120"/>
              </a:rPr>
            </a:br>
            <a:br>
              <a:rPr lang="zh-CN" altLang="zh-TW" sz="5400" b="1" dirty="0">
                <a:latin typeface="文新字海-簡楷" pitchFamily="2" charset="-120"/>
                <a:ea typeface="文新字海-簡楷" pitchFamily="2" charset="-120"/>
              </a:rPr>
            </a:br>
            <a:r>
              <a:rPr lang="zh-CN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第</a:t>
            </a:r>
            <a:r>
              <a:rPr lang="zh-TW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</a:t>
            </a:r>
            <a:r>
              <a:rPr lang="zh-CN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 </a:t>
            </a:r>
            <a:br>
              <a:rPr lang="zh-CN" altLang="zh-TW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约书亚记简介</a:t>
            </a:r>
            <a:br>
              <a:rPr lang="en-US" altLang="zh-TW" sz="5400" b="1" dirty="0">
                <a:solidFill>
                  <a:srgbClr val="008000"/>
                </a:solidFill>
                <a:latin typeface="文新字海-簡楷" pitchFamily="2" charset="-120"/>
                <a:ea typeface="文新字海-簡楷" pitchFamily="2" charset="-120"/>
              </a:rPr>
            </a:br>
            <a:br>
              <a:rPr lang="en-US" altLang="zh-TW" sz="5000" b="1" dirty="0">
                <a:solidFill>
                  <a:srgbClr val="006600"/>
                </a:solidFill>
                <a:latin typeface="文新字海-簡楷" pitchFamily="2" charset="-120"/>
                <a:ea typeface="文新字海-簡楷" pitchFamily="2" charset="-120"/>
              </a:rPr>
            </a:br>
            <a:endParaRPr lang="en-US" altLang="zh-TW" sz="5000" b="1" dirty="0">
              <a:solidFill>
                <a:srgbClr val="006600"/>
              </a:solidFill>
              <a:latin typeface="文新字海-簡楷" pitchFamily="2" charset="-120"/>
              <a:ea typeface="文新字海-簡楷" pitchFamily="2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6A5DCEA1-1AA9-43CD-8939-3D751B1F4E3C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533400"/>
            <a:ext cx="11429999" cy="6858000"/>
          </a:xfrm>
        </p:spPr>
        <p:txBody>
          <a:bodyPr/>
          <a:lstStyle/>
          <a:p>
            <a:pPr marL="461963" indent="-461963">
              <a:buNone/>
              <a:defRPr/>
            </a:pP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5. 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从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王上</a:t>
            </a:r>
            <a:r>
              <a:rPr 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6:1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可推出以色列人于</a:t>
            </a:r>
            <a:r>
              <a:rPr 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1446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年</a:t>
            </a:r>
            <a:r>
              <a:rPr 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B.C.</a:t>
            </a:r>
            <a:r>
              <a:rPr lang="en-US" sz="4400" b="1" dirty="0">
                <a:solidFill>
                  <a:srgbClr val="008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 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出埃及，而于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1406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年开始迦南争战，于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7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年后完成（详见第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14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章解释），可见此书至少于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1399 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年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B.C. 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以后写成。</a:t>
            </a:r>
            <a:endParaRPr lang="en-US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0" indent="0">
              <a:buNone/>
              <a:defRPr/>
            </a:pPr>
            <a:endParaRPr lang="en-US" sz="4000" b="1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0FD5D760-27B4-4585-96E5-F0C156F4FC78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533400"/>
            <a:ext cx="11429999" cy="6858000"/>
          </a:xfrm>
        </p:spPr>
        <p:txBody>
          <a:bodyPr/>
          <a:lstStyle/>
          <a:p>
            <a:pPr marL="514350" indent="-514350">
              <a:spcBef>
                <a:spcPts val="0"/>
              </a:spcBef>
              <a:buNone/>
              <a:defRPr/>
            </a:pP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6. 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约书亚原名“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何西亚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”</a:t>
            </a: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(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拯救之意</a:t>
            </a: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)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，摩西将其名改名为“约书亚”，其原文意思乃为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耶和华是拯救</a:t>
            </a: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, (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民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13:16</a:t>
            </a: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) 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，希腊文的译名则为“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耶稣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”。</a:t>
            </a:r>
            <a:endParaRPr lang="en-US" altLang="zh-CN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514350" indent="0">
              <a:spcBef>
                <a:spcPts val="0"/>
              </a:spcBef>
              <a:buNone/>
              <a:defRPr/>
            </a:pP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约书亚是嫩的儿子，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以法莲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支派的首领，是战士，是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摩西的帮手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和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继承人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，率领以色列人过约但河，攻占迦南地，并分配土地予各支派，享年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110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岁，葬于亭拿西拉，一个以法莲山地的小城。</a:t>
            </a:r>
            <a:endParaRPr lang="en-US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0" indent="0">
              <a:buNone/>
              <a:defRPr/>
            </a:pPr>
            <a:endParaRPr lang="en-US" sz="4000" b="1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>
            <a:extLst>
              <a:ext uri="{FF2B5EF4-FFF2-40B4-BE49-F238E27FC236}">
                <a16:creationId xmlns:a16="http://schemas.microsoft.com/office/drawing/2014/main" id="{2FA5DC9B-6FE8-4F86-85C0-2248B6FC4429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0999" y="457200"/>
            <a:ext cx="11430001" cy="68580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伍</a:t>
            </a:r>
            <a:r>
              <a:rPr lang="en-US" altLang="zh-CN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本书的历史背景</a:t>
            </a:r>
            <a:endParaRPr lang="en-US" sz="4400" b="1" u="sng" dirty="0">
              <a:solidFill>
                <a:srgbClr val="800000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461963" indent="-461963">
              <a:spcBef>
                <a:spcPts val="0"/>
              </a:spcBef>
              <a:buNone/>
              <a:defRPr/>
            </a:pP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7. 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约书亚领以色列人攻占迦南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7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年（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1406-1399 B.C.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），当时迦南地之名义上封主是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埃及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第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18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王朝之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亚门诺斐斯三世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。然而由于国势衰弱，因此迦南地乃形成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城邦制度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，各自为政，没有中央政府；但是各城邑大多据险自守不易攻占。</a:t>
            </a:r>
            <a:endParaRPr lang="en-US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B6E6FA27-3A92-3EFC-5C53-32F3351C30A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457200"/>
            <a:ext cx="11429999" cy="6858000"/>
          </a:xfrm>
        </p:spPr>
        <p:txBody>
          <a:bodyPr/>
          <a:lstStyle/>
          <a:p>
            <a:pPr marL="461963" indent="-461963">
              <a:spcBef>
                <a:spcPts val="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8.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迦南文化多是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农耕社会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，经济繁荣，宗教则属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多神信仰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，由于经济丰裕，其宗教沦为邪恶淫乱之信仰，在古代中东世界中最为败坏，所以其文化、经济和军事均优于属游牧民族不暗军事的希伯来民族。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4CF6E04F-B48B-4C26-94FD-326601B793B9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457200"/>
            <a:ext cx="11430000" cy="6858000"/>
          </a:xfrm>
        </p:spPr>
        <p:txBody>
          <a:bodyPr/>
          <a:lstStyle/>
          <a:p>
            <a:pPr marL="0" indent="0" algn="ctr">
              <a:lnSpc>
                <a:spcPts val="5200"/>
              </a:lnSpc>
              <a:buNone/>
              <a:defRPr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陆</a:t>
            </a:r>
            <a:r>
              <a:rPr lang="en-US" altLang="zh-CN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本书的目的</a:t>
            </a:r>
            <a:endParaRPr lang="en-US" sz="4400" b="1" u="sng" dirty="0">
              <a:solidFill>
                <a:srgbClr val="800000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514350" indent="-514350">
              <a:lnSpc>
                <a:spcPts val="5200"/>
              </a:lnSpc>
              <a:buNone/>
              <a:defRPr/>
            </a:pP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9. 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约书亚记最主要是摩西五经（律法书）的续文，记载着神照着对以色列人祖宗的应许，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信实地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带领以色列人回迦南，并承继了地土（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21:43-45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）。</a:t>
            </a:r>
            <a:endParaRPr lang="en-US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6">
            <a:extLst>
              <a:ext uri="{FF2B5EF4-FFF2-40B4-BE49-F238E27FC236}">
                <a16:creationId xmlns:a16="http://schemas.microsoft.com/office/drawing/2014/main" id="{7C029C4F-FD9E-D9CF-E958-53A9EA8079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52" t="38783" r="8804" b="14783"/>
          <a:stretch>
            <a:fillRect/>
          </a:stretch>
        </p:blipFill>
        <p:spPr bwMode="auto">
          <a:xfrm>
            <a:off x="609600" y="838200"/>
            <a:ext cx="10972799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16FE0F6-D9DD-45BB-1D7F-EF4635EB930D}"/>
              </a:ext>
            </a:extLst>
          </p:cNvPr>
          <p:cNvSpPr txBox="1"/>
          <p:nvPr/>
        </p:nvSpPr>
        <p:spPr>
          <a:xfrm>
            <a:off x="838200" y="1219200"/>
            <a:ext cx="4713150" cy="76944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zh-CN" altLang="en-US" sz="4400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柒</a:t>
            </a:r>
            <a:r>
              <a:rPr lang="en-US" altLang="zh-CN" sz="4400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. </a:t>
            </a:r>
            <a:r>
              <a:rPr lang="zh-CN" altLang="en-US" sz="4400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本书结构大纲</a:t>
            </a:r>
            <a:endParaRPr lang="en-US" sz="4400" dirty="0">
              <a:solidFill>
                <a:srgbClr val="8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4CD8E65F-D849-6EA8-0A3D-1F885CDFE4B7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066800" y="533400"/>
            <a:ext cx="10058400" cy="68580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捌</a:t>
            </a:r>
            <a:r>
              <a:rPr lang="en-US" altLang="zh-CN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作业</a:t>
            </a:r>
            <a:endParaRPr lang="en-US" altLang="zh-CN" sz="4400" b="1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速读第一章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次，您觉得这时以色列人的属灵光景如何？</a:t>
            </a:r>
            <a:endParaRPr lang="en-US" altLang="zh-CN" sz="4400" b="1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这一代的以色列人所面对的挑战，和上一代死在旷野的以色列人所面对的挑战有何不同？</a:t>
            </a:r>
            <a:endParaRPr lang="en-US" altLang="en-US" sz="4400" b="1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>
            <a:extLst>
              <a:ext uri="{FF2B5EF4-FFF2-40B4-BE49-F238E27FC236}">
                <a16:creationId xmlns:a16="http://schemas.microsoft.com/office/drawing/2014/main" id="{07A1D86A-A8BE-411D-9000-A46484C30058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066801" y="533400"/>
            <a:ext cx="10058400" cy="68580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spcAft>
                <a:spcPts val="1800"/>
              </a:spcAft>
              <a:buNone/>
              <a:defRPr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问题讨论：</a:t>
            </a:r>
            <a:endParaRPr lang="en-US" altLang="zh-CN" sz="4400" b="1" u="sng" dirty="0">
              <a:solidFill>
                <a:srgbClr val="800000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  <a:defRPr/>
            </a:pP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从你对约书亚的了解，是否可分享他有那些值得我们称赞的品格？又有那些值得我们警惕的弱点</a:t>
            </a:r>
            <a:r>
              <a:rPr lang="en-US" altLang="zh-CN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(</a:t>
            </a: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民</a:t>
            </a:r>
            <a:r>
              <a:rPr lang="en-US" altLang="zh-CN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11:29,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书</a:t>
            </a:r>
            <a:r>
              <a:rPr lang="en-US" altLang="zh-CN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9:14)</a:t>
            </a: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？</a:t>
            </a:r>
            <a:endParaRPr lang="en-US" altLang="zh-CN" sz="4400" b="1" dirty="0">
              <a:solidFill>
                <a:srgbClr val="0033CC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  <a:defRPr/>
            </a:pP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今天神会使用什么样的人来事奉他？我够格吗？</a:t>
            </a:r>
            <a:r>
              <a:rPr lang="en-US" altLang="zh-CN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(</a:t>
            </a: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林前</a:t>
            </a:r>
            <a:r>
              <a:rPr lang="en-US" altLang="zh-CN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1:26-29, 4:2,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来</a:t>
            </a:r>
            <a:r>
              <a:rPr lang="en-US" altLang="zh-CN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12:28)</a:t>
            </a:r>
            <a:endParaRPr lang="en-US" sz="4400" b="1" dirty="0">
              <a:solidFill>
                <a:srgbClr val="0033CC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9E4A81F0-CF9B-44EE-AC37-0E2398EB4D9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"/>
            <a:ext cx="11430000" cy="6781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壹</a:t>
            </a:r>
            <a:r>
              <a:rPr lang="en-US" altLang="zh-CN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前言</a:t>
            </a:r>
            <a:endParaRPr lang="en-US" sz="4400" b="1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522288" indent="-522288" algn="l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0.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从约书亚记的学习中，我们将了解</a:t>
            </a:r>
            <a:r>
              <a:rPr 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-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神如何信实地成就，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在</a:t>
            </a:r>
            <a:r>
              <a:rPr lang="en-US" sz="44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亚伯拉罕之约</a:t>
            </a:r>
            <a:r>
              <a:rPr lang="en-US" sz="44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中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，对以色列人领受土地之应许，也将了解以色列人在这过程中是如何的回应神的带领。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522288" indent="-522288" algn="l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这本书的教导，对今天的基督徒来说，将更能知道也操练，更多的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认识神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及知晓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领受属灵福气的途径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 </a:t>
            </a:r>
            <a:endParaRPr 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522288" indent="-522288" algn="l">
              <a:lnSpc>
                <a:spcPts val="5200"/>
              </a:lnSpc>
              <a:defRPr/>
            </a:pPr>
            <a:endParaRPr lang="zh-TW" altLang="en-US" sz="4000" b="1" dirty="0">
              <a:solidFill>
                <a:srgbClr val="008000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0F2EB-836B-CD6A-46E1-CCB89BB5DE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A82AB772-488A-9B2A-DA2F-1C7A2FA2B22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66800" y="1676400"/>
            <a:ext cx="10058400" cy="6781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zh-CN" altLang="en-US" sz="5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讨论：</a:t>
            </a:r>
            <a:r>
              <a:rPr lang="en-US" sz="5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</a:p>
          <a:p>
            <a:pPr algn="l">
              <a:spcBef>
                <a:spcPts val="0"/>
              </a:spcBef>
            </a:pPr>
            <a:r>
              <a:rPr lang="zh-CN" altLang="en-US" sz="4800" b="1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请分享你对约书亚记这本书的认识，以及你对此课程的期望？</a:t>
            </a:r>
            <a:endParaRPr lang="en-US" sz="4800" b="1" dirty="0">
              <a:solidFill>
                <a:srgbClr val="0033CC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48526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2202DE-37C7-00E4-08C4-DE85C96CB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C59D3976-FA19-F665-15D1-798FB5CEC50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457200"/>
            <a:ext cx="11430000" cy="6781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贰</a:t>
            </a:r>
            <a:r>
              <a:rPr lang="en-US" altLang="zh-CN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本书在圣经中的地位</a:t>
            </a:r>
            <a:endParaRPr lang="en-US" sz="4400" b="1" u="sng" dirty="0">
              <a:solidFill>
                <a:srgbClr val="800000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576263" indent="-576263" algn="l">
              <a:defRPr/>
            </a:pP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1. 	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旧约圣经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39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卷书，可以区分为三大部分：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历史书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、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智慧书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及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先知书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，其数目分别是   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17-5-17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。其中之组成十分奇妙，说明如下：</a:t>
            </a:r>
            <a:endParaRPr lang="zh-TW" altLang="en-US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603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E6FA7AE2-780A-1A30-1A3B-283DA3E08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990600"/>
            <a:ext cx="1752600" cy="1600200"/>
          </a:xfrm>
          <a:prstGeom prst="rect">
            <a:avLst/>
          </a:prstGeom>
          <a:solidFill>
            <a:srgbClr val="FFFF66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8133219-598C-F228-BBCD-16A488F04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667000"/>
            <a:ext cx="1752600" cy="3733800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3796" name="Text Box 4">
            <a:extLst>
              <a:ext uri="{FF2B5EF4-FFF2-40B4-BE49-F238E27FC236}">
                <a16:creationId xmlns:a16="http://schemas.microsoft.com/office/drawing/2014/main" id="{3A79EF0E-3DB7-7FAF-A2D8-F2C256A39D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066801"/>
            <a:ext cx="1295400" cy="1499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latin typeface="王汉宗中仿宋简"/>
                <a:ea typeface="王汉宗中仿宋简"/>
                <a:cs typeface="王汉宗中仿宋简"/>
              </a:rPr>
              <a:t>创世记</a:t>
            </a:r>
            <a:endParaRPr lang="zh-TW" altLang="zh-CN" sz="2000" dirty="0">
              <a:latin typeface="王汉宗中仿宋简"/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latin typeface="王汉宗中仿宋简"/>
                <a:ea typeface="王汉宗中仿宋简"/>
                <a:cs typeface="王汉宗中仿宋简"/>
              </a:rPr>
              <a:t>出埃及记 </a:t>
            </a:r>
            <a:endParaRPr lang="zh-TW" altLang="zh-CN" sz="2000" dirty="0">
              <a:latin typeface="王汉宗中仿宋简"/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latin typeface="王汉宗中仿宋简"/>
                <a:ea typeface="王汉宗中仿宋简"/>
                <a:cs typeface="王汉宗中仿宋简"/>
              </a:rPr>
              <a:t>利未记 </a:t>
            </a:r>
            <a:endParaRPr lang="zh-TW" altLang="zh-CN" sz="2000" dirty="0">
              <a:latin typeface="王汉宗中仿宋简"/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latin typeface="王汉宗中仿宋简"/>
                <a:ea typeface="王汉宗中仿宋简"/>
                <a:cs typeface="王汉宗中仿宋简"/>
              </a:rPr>
              <a:t>民数记 </a:t>
            </a:r>
            <a:endParaRPr lang="zh-TW" altLang="zh-CN" sz="2000" dirty="0">
              <a:latin typeface="王汉宗中仿宋简"/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latin typeface="王汉宗中仿宋简"/>
                <a:ea typeface="王汉宗中仿宋简"/>
                <a:cs typeface="王汉宗中仿宋简"/>
              </a:rPr>
              <a:t>申命记</a:t>
            </a:r>
            <a:r>
              <a:rPr lang="zh-TW" altLang="en-US" sz="2000" dirty="0">
                <a:ea typeface="王汉宗中仿宋简"/>
                <a:cs typeface="王汉宗中仿宋简"/>
              </a:rPr>
              <a:t> </a:t>
            </a:r>
            <a:endParaRPr lang="zh-CN" altLang="en-US" sz="1800" dirty="0">
              <a:ea typeface="SimSun" panose="02010600030101010101" pitchFamily="2" charset="-122"/>
            </a:endParaRPr>
          </a:p>
        </p:txBody>
      </p:sp>
      <p:sp>
        <p:nvSpPr>
          <p:cNvPr id="33797" name="Text Box 5">
            <a:extLst>
              <a:ext uri="{FF2B5EF4-FFF2-40B4-BE49-F238E27FC236}">
                <a16:creationId xmlns:a16="http://schemas.microsoft.com/office/drawing/2014/main" id="{4B189EBD-A00E-3BBF-519F-7CB1672B5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743201"/>
            <a:ext cx="1600200" cy="365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CN" altLang="en-US" sz="2000" dirty="0">
                <a:ea typeface="王汉宗中仿宋简"/>
                <a:cs typeface="王汉宗中仿宋简"/>
              </a:rPr>
              <a:t>约书亚</a:t>
            </a:r>
            <a:r>
              <a:rPr lang="zh-TW" altLang="en-US" sz="2000" dirty="0">
                <a:ea typeface="王汉宗中仿宋简"/>
                <a:cs typeface="王汉宗中仿宋简"/>
              </a:rPr>
              <a:t>记 </a:t>
            </a:r>
            <a:endParaRPr lang="zh-TW" altLang="zh-CN" sz="24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zh-CN" sz="2000" dirty="0">
                <a:ea typeface="王汉宗中仿宋简"/>
                <a:cs typeface="王汉宗中仿宋简"/>
              </a:rPr>
              <a:t> </a:t>
            </a:r>
            <a:r>
              <a:rPr lang="zh-TW" altLang="en-US" sz="2000" dirty="0">
                <a:ea typeface="王汉宗中仿宋简"/>
                <a:cs typeface="王汉宗中仿宋简"/>
              </a:rPr>
              <a:t>士师记  </a:t>
            </a:r>
            <a:endParaRPr lang="zh-TW" altLang="zh-CN" sz="24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王汉宗中仿宋简"/>
                <a:cs typeface="王汉宗中仿宋简"/>
              </a:rPr>
              <a:t>路得记 </a:t>
            </a:r>
            <a:endParaRPr lang="zh-TW" altLang="zh-CN" sz="24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CN" altLang="en-US" sz="2000" dirty="0">
                <a:ea typeface="王汉宗中仿宋简"/>
                <a:cs typeface="王汉宗中仿宋简"/>
              </a:rPr>
              <a:t>撒母耳</a:t>
            </a:r>
            <a:r>
              <a:rPr lang="zh-TW" altLang="en-US" sz="2000" dirty="0">
                <a:ea typeface="王汉宗中仿宋简"/>
                <a:cs typeface="王汉宗中仿宋简"/>
              </a:rPr>
              <a:t>记上 </a:t>
            </a:r>
            <a:endParaRPr lang="zh-TW" altLang="zh-CN" sz="24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CN" altLang="en-US" sz="2000" dirty="0">
                <a:ea typeface="王汉宗中仿宋简"/>
                <a:cs typeface="王汉宗中仿宋简"/>
              </a:rPr>
              <a:t>撒母耳</a:t>
            </a:r>
            <a:r>
              <a:rPr lang="zh-TW" altLang="en-US" sz="2000" dirty="0">
                <a:ea typeface="王汉宗中仿宋简"/>
                <a:cs typeface="王汉宗中仿宋简"/>
              </a:rPr>
              <a:t>记下</a:t>
            </a:r>
            <a:endParaRPr lang="zh-TW" altLang="zh-CN" sz="20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王汉宗中仿宋简"/>
                <a:cs typeface="王汉宗中仿宋简"/>
              </a:rPr>
              <a:t>列王纪上 </a:t>
            </a:r>
            <a:endParaRPr lang="zh-TW" altLang="zh-CN" sz="20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王汉宗中仿宋简"/>
                <a:cs typeface="王汉宗中仿宋简"/>
              </a:rPr>
              <a:t>列王纪下 </a:t>
            </a:r>
            <a:endParaRPr lang="zh-TW" altLang="zh-CN" sz="20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王汉宗中仿宋简"/>
                <a:cs typeface="王汉宗中仿宋简"/>
              </a:rPr>
              <a:t>历代志上 </a:t>
            </a:r>
            <a:endParaRPr lang="zh-TW" altLang="zh-CN" sz="20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王汉宗中仿宋简"/>
                <a:cs typeface="王汉宗中仿宋简"/>
              </a:rPr>
              <a:t>历代志下 </a:t>
            </a:r>
            <a:endParaRPr lang="zh-TW" altLang="zh-CN" sz="20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solidFill>
                  <a:srgbClr val="990099"/>
                </a:solidFill>
                <a:ea typeface="王汉宗中仿宋简"/>
                <a:cs typeface="王汉宗中仿宋简"/>
              </a:rPr>
              <a:t>以斯拉记 </a:t>
            </a:r>
            <a:endParaRPr lang="zh-TW" altLang="zh-CN" sz="2000" dirty="0">
              <a:solidFill>
                <a:srgbClr val="990099"/>
              </a:solidFill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CN" altLang="en-US" sz="2000" dirty="0">
                <a:solidFill>
                  <a:srgbClr val="990099"/>
                </a:solidFill>
                <a:ea typeface="王汉宗中仿宋简"/>
                <a:cs typeface="王汉宗中仿宋简"/>
              </a:rPr>
              <a:t>尼希米</a:t>
            </a:r>
            <a:r>
              <a:rPr lang="zh-TW" altLang="en-US" sz="2000" dirty="0">
                <a:solidFill>
                  <a:srgbClr val="990099"/>
                </a:solidFill>
                <a:ea typeface="王汉宗中仿宋简"/>
                <a:cs typeface="王汉宗中仿宋简"/>
              </a:rPr>
              <a:t>记 </a:t>
            </a:r>
            <a:endParaRPr lang="zh-TW" altLang="zh-CN" sz="2000" dirty="0">
              <a:solidFill>
                <a:srgbClr val="990099"/>
              </a:solidFill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solidFill>
                  <a:srgbClr val="990099"/>
                </a:solidFill>
                <a:ea typeface="王汉宗中仿宋简"/>
                <a:cs typeface="王汉宗中仿宋简"/>
              </a:rPr>
              <a:t>以斯帖记</a:t>
            </a:r>
            <a:r>
              <a:rPr lang="zh-TW" altLang="en-US" sz="2000" dirty="0">
                <a:ea typeface="王汉宗中仿宋简"/>
                <a:cs typeface="王汉宗中仿宋简"/>
              </a:rPr>
              <a:t>  </a:t>
            </a:r>
            <a:endParaRPr lang="zh-CN" altLang="en-US" sz="2000" dirty="0">
              <a:ea typeface="王汉宗中仿宋简"/>
              <a:cs typeface="王汉宗中仿宋简"/>
            </a:endParaRPr>
          </a:p>
        </p:txBody>
      </p:sp>
      <p:sp>
        <p:nvSpPr>
          <p:cNvPr id="33798" name="Rectangle 6">
            <a:extLst>
              <a:ext uri="{FF2B5EF4-FFF2-40B4-BE49-F238E27FC236}">
                <a16:creationId xmlns:a16="http://schemas.microsoft.com/office/drawing/2014/main" id="{28EA3E4B-AC47-6A8E-90F3-F21DE351A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990600"/>
            <a:ext cx="1752600" cy="1600200"/>
          </a:xfrm>
          <a:prstGeom prst="rect">
            <a:avLst/>
          </a:prstGeom>
          <a:solidFill>
            <a:srgbClr val="CCFF66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3799" name="Text Box 7">
            <a:extLst>
              <a:ext uri="{FF2B5EF4-FFF2-40B4-BE49-F238E27FC236}">
                <a16:creationId xmlns:a16="http://schemas.microsoft.com/office/drawing/2014/main" id="{1FBB4224-ACA8-485B-C7AB-C18CBCED6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066801"/>
            <a:ext cx="1295400" cy="1499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zh-CN" sz="2000" dirty="0">
                <a:ea typeface="王汉宗中仿宋简"/>
                <a:cs typeface="王汉宗中仿宋简"/>
              </a:rPr>
              <a:t> </a:t>
            </a:r>
            <a:r>
              <a:rPr lang="zh-CN" altLang="en-US" sz="2000" dirty="0">
                <a:ea typeface="王汉宗中仿宋简"/>
                <a:cs typeface="王汉宗中仿宋简"/>
              </a:rPr>
              <a:t>约伯</a:t>
            </a:r>
            <a:r>
              <a:rPr lang="zh-TW" altLang="en-US" sz="2000" dirty="0">
                <a:ea typeface="王汉宗中仿宋简"/>
                <a:cs typeface="王汉宗中仿宋简"/>
              </a:rPr>
              <a:t>记   </a:t>
            </a:r>
            <a:endParaRPr lang="zh-TW" altLang="zh-CN" sz="24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王汉宗中仿宋简"/>
                <a:cs typeface="王汉宗中仿宋简"/>
              </a:rPr>
              <a:t>诗篇 </a:t>
            </a:r>
            <a:endParaRPr lang="zh-TW" altLang="zh-CN" sz="24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zh-CN" sz="2000" dirty="0">
                <a:ea typeface="王汉宗中仿宋简"/>
                <a:cs typeface="王汉宗中仿宋简"/>
              </a:rPr>
              <a:t> </a:t>
            </a:r>
            <a:r>
              <a:rPr lang="zh-TW" altLang="en-US" sz="2000" dirty="0">
                <a:ea typeface="王汉宗中仿宋简"/>
                <a:cs typeface="王汉宗中仿宋简"/>
              </a:rPr>
              <a:t> 箴言   </a:t>
            </a:r>
            <a:endParaRPr lang="zh-TW" altLang="zh-CN" sz="24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zh-CN" sz="2000" dirty="0">
                <a:ea typeface="王汉宗中仿宋简"/>
                <a:cs typeface="王汉宗中仿宋简"/>
              </a:rPr>
              <a:t> </a:t>
            </a:r>
            <a:r>
              <a:rPr lang="zh-TW" altLang="en-US" sz="2000" dirty="0">
                <a:ea typeface="王汉宗中仿宋简"/>
                <a:cs typeface="王汉宗中仿宋简"/>
              </a:rPr>
              <a:t> 传道书    </a:t>
            </a:r>
            <a:endParaRPr lang="zh-TW" altLang="zh-CN" sz="24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王汉宗中仿宋简"/>
                <a:cs typeface="王汉宗中仿宋简"/>
              </a:rPr>
              <a:t>雅歌</a:t>
            </a:r>
            <a:r>
              <a:rPr lang="zh-TW" altLang="en-US" sz="2000" u="sng" dirty="0">
                <a:ea typeface="王汉宗中仿宋简"/>
                <a:cs typeface="王汉宗中仿宋简"/>
              </a:rPr>
              <a:t> </a:t>
            </a:r>
            <a:r>
              <a:rPr lang="zh-TW" altLang="en-US" sz="2000" dirty="0">
                <a:ea typeface="王汉宗中仿宋简"/>
                <a:cs typeface="王汉宗中仿宋简"/>
              </a:rPr>
              <a:t> </a:t>
            </a:r>
            <a:endParaRPr lang="zh-CN" altLang="en-US" sz="2000" dirty="0">
              <a:ea typeface="王汉宗中仿宋简"/>
              <a:cs typeface="王汉宗中仿宋简"/>
            </a:endParaRPr>
          </a:p>
        </p:txBody>
      </p:sp>
      <p:sp>
        <p:nvSpPr>
          <p:cNvPr id="33800" name="Rectangle 8">
            <a:extLst>
              <a:ext uri="{FF2B5EF4-FFF2-40B4-BE49-F238E27FC236}">
                <a16:creationId xmlns:a16="http://schemas.microsoft.com/office/drawing/2014/main" id="{E55054FF-A427-2D14-40D3-24094010F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990600"/>
            <a:ext cx="1752600" cy="1600200"/>
          </a:xfrm>
          <a:prstGeom prst="rect">
            <a:avLst/>
          </a:prstGeom>
          <a:solidFill>
            <a:srgbClr val="99CCFF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3801" name="Text Box 9">
            <a:extLst>
              <a:ext uri="{FF2B5EF4-FFF2-40B4-BE49-F238E27FC236}">
                <a16:creationId xmlns:a16="http://schemas.microsoft.com/office/drawing/2014/main" id="{EC3A8D83-E964-702D-34D5-89A29D6E7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1066800"/>
            <a:ext cx="1524000" cy="1499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王汉宗中仿宋简"/>
                <a:cs typeface="王汉宗中仿宋简"/>
              </a:rPr>
              <a:t>以赛亚书 </a:t>
            </a:r>
            <a:endParaRPr lang="zh-TW" altLang="zh-CN" sz="24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zh-CN" sz="2000" dirty="0">
                <a:ea typeface="王汉宗中仿宋简"/>
                <a:cs typeface="王汉宗中仿宋简"/>
              </a:rPr>
              <a:t> </a:t>
            </a:r>
            <a:r>
              <a:rPr lang="zh-CN" altLang="en-US" sz="2000" dirty="0">
                <a:ea typeface="王汉宗中仿宋简"/>
                <a:cs typeface="王汉宗中仿宋简"/>
              </a:rPr>
              <a:t>耶利米</a:t>
            </a:r>
            <a:r>
              <a:rPr lang="zh-TW" altLang="en-US" sz="2000" dirty="0">
                <a:ea typeface="王汉宗中仿宋简"/>
                <a:cs typeface="王汉宗中仿宋简"/>
              </a:rPr>
              <a:t>书  </a:t>
            </a:r>
            <a:endParaRPr lang="zh-TW" altLang="zh-CN" sz="24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CN" altLang="en-US" sz="2000" dirty="0">
                <a:ea typeface="王汉宗中仿宋简"/>
                <a:cs typeface="王汉宗中仿宋简"/>
              </a:rPr>
              <a:t>耶利米</a:t>
            </a:r>
            <a:r>
              <a:rPr lang="zh-TW" altLang="en-US" sz="2000" dirty="0">
                <a:ea typeface="王汉宗中仿宋简"/>
                <a:cs typeface="王汉宗中仿宋简"/>
              </a:rPr>
              <a:t>哀歌 </a:t>
            </a:r>
            <a:endParaRPr lang="zh-TW" altLang="zh-CN" sz="24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王汉宗中仿宋简"/>
                <a:cs typeface="王汉宗中仿宋简"/>
              </a:rPr>
              <a:t>以西结书 </a:t>
            </a:r>
            <a:endParaRPr lang="zh-TW" altLang="zh-CN" sz="24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王汉宗中仿宋简"/>
                <a:cs typeface="王汉宗中仿宋简"/>
              </a:rPr>
              <a:t>但以理书</a:t>
            </a:r>
            <a:r>
              <a:rPr lang="zh-TW" altLang="en-US" sz="1800" dirty="0">
                <a:ea typeface="王汉宗中仿宋简"/>
                <a:cs typeface="王汉宗中仿宋简"/>
              </a:rPr>
              <a:t> </a:t>
            </a:r>
            <a:endParaRPr lang="zh-CN" altLang="en-US" sz="1800" dirty="0">
              <a:ea typeface="王汉宗中仿宋简"/>
              <a:cs typeface="王汉宗中仿宋简"/>
            </a:endParaRPr>
          </a:p>
        </p:txBody>
      </p:sp>
      <p:sp>
        <p:nvSpPr>
          <p:cNvPr id="33802" name="Rectangle 10">
            <a:extLst>
              <a:ext uri="{FF2B5EF4-FFF2-40B4-BE49-F238E27FC236}">
                <a16:creationId xmlns:a16="http://schemas.microsoft.com/office/drawing/2014/main" id="{AA13FB9E-8E1F-BDD3-FE8C-F0A97E692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2667000"/>
            <a:ext cx="1752600" cy="3733800"/>
          </a:xfrm>
          <a:prstGeom prst="rect">
            <a:avLst/>
          </a:prstGeom>
          <a:solidFill>
            <a:srgbClr val="99CCFF"/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3803" name="Text Box 11">
            <a:extLst>
              <a:ext uri="{FF2B5EF4-FFF2-40B4-BE49-F238E27FC236}">
                <a16:creationId xmlns:a16="http://schemas.microsoft.com/office/drawing/2014/main" id="{EA5FE926-F75C-606C-1293-AC039715B3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2743200"/>
            <a:ext cx="1600200" cy="3684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王汉宗中仿宋简"/>
                <a:cs typeface="王汉宗中仿宋简"/>
              </a:rPr>
              <a:t>何西阿书 </a:t>
            </a:r>
            <a:endParaRPr lang="zh-TW" altLang="zh-CN" sz="28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王汉宗中仿宋简"/>
                <a:cs typeface="王汉宗中仿宋简"/>
              </a:rPr>
              <a:t>约珥书 </a:t>
            </a:r>
            <a:r>
              <a:rPr lang="zh-TW" altLang="en-US" sz="2400" dirty="0">
                <a:ea typeface="王汉宗中仿宋简"/>
                <a:cs typeface="王汉宗中仿宋简"/>
              </a:rPr>
              <a:t>  </a:t>
            </a:r>
            <a:endParaRPr lang="zh-TW" altLang="zh-CN" sz="28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王汉宗中仿宋简"/>
                <a:cs typeface="王汉宗中仿宋简"/>
              </a:rPr>
              <a:t>阿摩司书 </a:t>
            </a:r>
            <a:endParaRPr lang="zh-TW" altLang="zh-CN" sz="28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王汉宗中仿宋简"/>
                <a:cs typeface="王汉宗中仿宋简"/>
              </a:rPr>
              <a:t>俄巴底亚书 </a:t>
            </a:r>
            <a:endParaRPr lang="zh-TW" altLang="zh-CN" sz="28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王汉宗中仿宋简"/>
                <a:cs typeface="王汉宗中仿宋简"/>
              </a:rPr>
              <a:t>约拿书</a:t>
            </a:r>
            <a:endParaRPr lang="zh-TW" altLang="zh-CN" sz="24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王汉宗中仿宋简"/>
                <a:cs typeface="王汉宗中仿宋简"/>
              </a:rPr>
              <a:t>弥迦书 </a:t>
            </a:r>
            <a:endParaRPr lang="zh-TW" altLang="zh-CN" sz="24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王汉宗中仿宋简"/>
                <a:cs typeface="王汉宗中仿宋简"/>
              </a:rPr>
              <a:t>那鸿书 </a:t>
            </a:r>
            <a:endParaRPr lang="zh-TW" altLang="zh-CN" sz="24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王汉宗中仿宋简"/>
                <a:cs typeface="王汉宗中仿宋简"/>
              </a:rPr>
              <a:t>哈巴谷书 </a:t>
            </a:r>
            <a:endParaRPr lang="zh-TW" altLang="zh-CN" sz="24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王汉宗中仿宋简"/>
                <a:cs typeface="王汉宗中仿宋简"/>
              </a:rPr>
              <a:t>西番雅书 </a:t>
            </a:r>
            <a:endParaRPr lang="zh-TW" altLang="zh-CN" sz="2400" dirty="0"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solidFill>
                  <a:srgbClr val="990099"/>
                </a:solidFill>
                <a:ea typeface="王汉宗中仿宋简"/>
                <a:cs typeface="王汉宗中仿宋简"/>
              </a:rPr>
              <a:t>哈该书 </a:t>
            </a:r>
            <a:endParaRPr lang="zh-TW" altLang="zh-CN" sz="2400" dirty="0">
              <a:solidFill>
                <a:srgbClr val="990099"/>
              </a:solidFill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1800" dirty="0">
                <a:solidFill>
                  <a:srgbClr val="990099"/>
                </a:solidFill>
                <a:ea typeface="王汉宗中仿宋简"/>
                <a:cs typeface="王汉宗中仿宋简"/>
              </a:rPr>
              <a:t>撒迦利亚书 </a:t>
            </a:r>
            <a:endParaRPr lang="zh-TW" altLang="zh-CN" sz="2400" dirty="0">
              <a:solidFill>
                <a:srgbClr val="990099"/>
              </a:solidFill>
              <a:ea typeface="王汉宗中仿宋简"/>
              <a:cs typeface="王汉宗中仿宋简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zh-TW" altLang="en-US" sz="2000" dirty="0">
                <a:solidFill>
                  <a:srgbClr val="990099"/>
                </a:solidFill>
                <a:ea typeface="王汉宗中仿宋简"/>
                <a:cs typeface="王汉宗中仿宋简"/>
              </a:rPr>
              <a:t>玛拉基书</a:t>
            </a:r>
            <a:r>
              <a:rPr lang="zh-TW" altLang="en-US" sz="2000" dirty="0">
                <a:solidFill>
                  <a:srgbClr val="CC0000"/>
                </a:solidFill>
                <a:ea typeface="王汉宗中仿宋简"/>
                <a:cs typeface="王汉宗中仿宋简"/>
              </a:rPr>
              <a:t> </a:t>
            </a:r>
            <a:endParaRPr lang="zh-CN" altLang="en-US" sz="2000" dirty="0">
              <a:solidFill>
                <a:srgbClr val="CC0000"/>
              </a:solidFill>
              <a:ea typeface="王汉宗中仿宋简"/>
              <a:cs typeface="王汉宗中仿宋简"/>
            </a:endParaRPr>
          </a:p>
        </p:txBody>
      </p:sp>
      <p:sp>
        <p:nvSpPr>
          <p:cNvPr id="6156" name="Text Box 12">
            <a:extLst>
              <a:ext uri="{FF2B5EF4-FFF2-40B4-BE49-F238E27FC236}">
                <a16:creationId xmlns:a16="http://schemas.microsoft.com/office/drawing/2014/main" id="{7D85B4A7-D6CF-8CF3-C48B-57FE09AA2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81001"/>
            <a:ext cx="16002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99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400" dirty="0">
                <a:solidFill>
                  <a:srgbClr val="C00000"/>
                </a:solidFill>
                <a:latin typeface="汉鼎简楷体"/>
                <a:ea typeface="汉鼎简楷体"/>
                <a:cs typeface="汉鼎简楷体"/>
              </a:rPr>
              <a:t>历史书</a:t>
            </a:r>
            <a:r>
              <a:rPr lang="en-US" altLang="zh-CN" sz="1800" dirty="0">
                <a:latin typeface="汉鼎简楷体"/>
                <a:ea typeface="汉鼎简楷体"/>
                <a:cs typeface="汉鼎简楷体"/>
              </a:rPr>
              <a:t>(</a:t>
            </a:r>
            <a:r>
              <a:rPr lang="en-US" altLang="zh-CN" sz="1800" dirty="0">
                <a:solidFill>
                  <a:srgbClr val="008000"/>
                </a:solidFill>
                <a:latin typeface="汉鼎简楷体"/>
                <a:ea typeface="汉鼎简楷体"/>
                <a:cs typeface="汉鼎简楷体"/>
              </a:rPr>
              <a:t>17</a:t>
            </a:r>
            <a:r>
              <a:rPr lang="en-US" altLang="zh-CN" sz="1800" dirty="0">
                <a:latin typeface="汉鼎简楷体"/>
                <a:ea typeface="汉鼎简楷体"/>
                <a:cs typeface="汉鼎简楷体"/>
              </a:rPr>
              <a:t>)</a:t>
            </a:r>
            <a:endParaRPr lang="zh-CN" altLang="en-US" sz="1800" dirty="0">
              <a:latin typeface="汉鼎简楷体"/>
              <a:ea typeface="汉鼎简楷体"/>
              <a:cs typeface="汉鼎简楷体"/>
            </a:endParaRPr>
          </a:p>
        </p:txBody>
      </p:sp>
      <p:sp>
        <p:nvSpPr>
          <p:cNvPr id="6157" name="Text Box 13">
            <a:extLst>
              <a:ext uri="{FF2B5EF4-FFF2-40B4-BE49-F238E27FC236}">
                <a16:creationId xmlns:a16="http://schemas.microsoft.com/office/drawing/2014/main" id="{24376418-123F-050D-981A-BCE37184C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81001"/>
            <a:ext cx="15240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99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400" dirty="0">
                <a:solidFill>
                  <a:srgbClr val="C00000"/>
                </a:solidFill>
                <a:latin typeface="汉鼎简楷体"/>
                <a:ea typeface="汉鼎简楷体"/>
                <a:cs typeface="汉鼎简楷体"/>
              </a:rPr>
              <a:t>智慧书</a:t>
            </a:r>
            <a:r>
              <a:rPr lang="en-US" altLang="zh-CN" sz="1800" dirty="0">
                <a:latin typeface="汉鼎简楷体"/>
                <a:ea typeface="汉鼎简楷体"/>
                <a:cs typeface="汉鼎简楷体"/>
              </a:rPr>
              <a:t>(</a:t>
            </a:r>
            <a:r>
              <a:rPr lang="en-US" altLang="zh-CN" sz="1800" dirty="0">
                <a:solidFill>
                  <a:srgbClr val="008000"/>
                </a:solidFill>
                <a:latin typeface="汉鼎简楷体"/>
                <a:ea typeface="汉鼎简楷体"/>
                <a:cs typeface="汉鼎简楷体"/>
              </a:rPr>
              <a:t>5</a:t>
            </a:r>
            <a:r>
              <a:rPr lang="en-US" altLang="zh-CN" sz="1800" dirty="0">
                <a:latin typeface="汉鼎简楷体"/>
                <a:ea typeface="汉鼎简楷体"/>
                <a:cs typeface="汉鼎简楷体"/>
              </a:rPr>
              <a:t>)</a:t>
            </a:r>
            <a:endParaRPr lang="zh-CN" altLang="en-US" sz="1800" dirty="0">
              <a:latin typeface="汉鼎简楷体"/>
              <a:ea typeface="汉鼎简楷体"/>
              <a:cs typeface="汉鼎简楷体"/>
            </a:endParaRPr>
          </a:p>
        </p:txBody>
      </p:sp>
      <p:sp>
        <p:nvSpPr>
          <p:cNvPr id="6158" name="Text Box 14">
            <a:extLst>
              <a:ext uri="{FF2B5EF4-FFF2-40B4-BE49-F238E27FC236}">
                <a16:creationId xmlns:a16="http://schemas.microsoft.com/office/drawing/2014/main" id="{377F4B39-2CAF-B65D-0FAF-1A5A52FE0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381001"/>
            <a:ext cx="16002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99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400" dirty="0">
                <a:solidFill>
                  <a:srgbClr val="C00000"/>
                </a:solidFill>
                <a:latin typeface="汉鼎简楷体"/>
                <a:ea typeface="汉鼎简楷体"/>
                <a:cs typeface="汉鼎简楷体"/>
              </a:rPr>
              <a:t>先知书</a:t>
            </a:r>
            <a:r>
              <a:rPr lang="en-US" altLang="zh-CN" sz="1800" dirty="0">
                <a:latin typeface="汉鼎简楷体"/>
                <a:ea typeface="汉鼎简楷体"/>
                <a:cs typeface="汉鼎简楷体"/>
              </a:rPr>
              <a:t>(</a:t>
            </a:r>
            <a:r>
              <a:rPr lang="en-US" altLang="zh-CN" sz="1800" dirty="0">
                <a:solidFill>
                  <a:srgbClr val="008000"/>
                </a:solidFill>
                <a:latin typeface="汉鼎简楷体"/>
                <a:ea typeface="汉鼎简楷体"/>
                <a:cs typeface="汉鼎简楷体"/>
              </a:rPr>
              <a:t>17</a:t>
            </a:r>
            <a:r>
              <a:rPr lang="en-US" altLang="zh-CN" sz="1800" dirty="0">
                <a:latin typeface="汉鼎简楷体"/>
                <a:ea typeface="汉鼎简楷体"/>
                <a:cs typeface="汉鼎简楷体"/>
              </a:rPr>
              <a:t>)</a:t>
            </a:r>
            <a:endParaRPr lang="zh-CN" altLang="en-US" sz="1800" dirty="0">
              <a:latin typeface="汉鼎简楷体"/>
              <a:ea typeface="汉鼎简楷体"/>
              <a:cs typeface="汉鼎简楷体"/>
            </a:endParaRPr>
          </a:p>
        </p:txBody>
      </p:sp>
      <p:sp>
        <p:nvSpPr>
          <p:cNvPr id="33807" name="Text Box 15">
            <a:extLst>
              <a:ext uri="{FF2B5EF4-FFF2-40B4-BE49-F238E27FC236}">
                <a16:creationId xmlns:a16="http://schemas.microsoft.com/office/drawing/2014/main" id="{AEA3EC53-FE1F-94B5-EC5C-DF42AD419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3352" y="990600"/>
            <a:ext cx="55399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400" dirty="0">
                <a:latin typeface="汉鼎简楷体"/>
                <a:ea typeface="汉鼎简楷体"/>
                <a:cs typeface="汉鼎简楷体"/>
              </a:rPr>
              <a:t>律法书</a:t>
            </a:r>
            <a:endParaRPr lang="en-US" altLang="zh-CN" sz="2400" dirty="0">
              <a:latin typeface="汉鼎简楷体"/>
              <a:ea typeface="汉鼎简楷体"/>
              <a:cs typeface="汉鼎简楷体"/>
            </a:endParaRPr>
          </a:p>
        </p:txBody>
      </p:sp>
      <p:sp>
        <p:nvSpPr>
          <p:cNvPr id="33808" name="Text Box 16">
            <a:extLst>
              <a:ext uri="{FF2B5EF4-FFF2-40B4-BE49-F238E27FC236}">
                <a16:creationId xmlns:a16="http://schemas.microsoft.com/office/drawing/2014/main" id="{A6E0DCA6-4BBD-ECFA-D4B0-02960D13F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057400"/>
            <a:ext cx="533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1800" dirty="0">
                <a:ea typeface="王汉宗中仿宋简"/>
                <a:cs typeface="王汉宗中仿宋简"/>
              </a:rPr>
              <a:t>(5)</a:t>
            </a:r>
            <a:endParaRPr lang="en-US" altLang="en-US" sz="1800" dirty="0">
              <a:ea typeface="王汉宗中仿宋简"/>
              <a:cs typeface="王汉宗中仿宋简"/>
            </a:endParaRPr>
          </a:p>
        </p:txBody>
      </p:sp>
      <p:sp>
        <p:nvSpPr>
          <p:cNvPr id="33809" name="Text Box 17">
            <a:extLst>
              <a:ext uri="{FF2B5EF4-FFF2-40B4-BE49-F238E27FC236}">
                <a16:creationId xmlns:a16="http://schemas.microsoft.com/office/drawing/2014/main" id="{5588031D-C4D8-B977-DEC1-5A223A0A35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3352" y="3200400"/>
            <a:ext cx="55399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1800" dirty="0">
                <a:ea typeface="王汉宗中仿宋简"/>
                <a:cs typeface="王汉宗中仿宋简"/>
              </a:rPr>
              <a:t>  </a:t>
            </a:r>
            <a:r>
              <a:rPr lang="zh-CN" altLang="en-US" sz="2400" dirty="0">
                <a:ea typeface="汉鼎简楷体"/>
                <a:cs typeface="汉鼎简楷体"/>
              </a:rPr>
              <a:t>历史书</a:t>
            </a:r>
          </a:p>
        </p:txBody>
      </p:sp>
      <p:sp>
        <p:nvSpPr>
          <p:cNvPr id="33810" name="Text Box 18">
            <a:extLst>
              <a:ext uri="{FF2B5EF4-FFF2-40B4-BE49-F238E27FC236}">
                <a16:creationId xmlns:a16="http://schemas.microsoft.com/office/drawing/2014/main" id="{26D15FFD-0EE9-A87D-6379-B62538CB1D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419600"/>
            <a:ext cx="609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1800" dirty="0">
                <a:ea typeface="王汉宗中仿宋简"/>
                <a:cs typeface="王汉宗中仿宋简"/>
              </a:rPr>
              <a:t>(12)</a:t>
            </a:r>
            <a:endParaRPr lang="en-US" altLang="en-US" sz="1800" dirty="0">
              <a:ea typeface="王汉宗中仿宋简"/>
              <a:cs typeface="王汉宗中仿宋简"/>
            </a:endParaRPr>
          </a:p>
        </p:txBody>
      </p:sp>
      <p:sp>
        <p:nvSpPr>
          <p:cNvPr id="33811" name="Text Box 19">
            <a:extLst>
              <a:ext uri="{FF2B5EF4-FFF2-40B4-BE49-F238E27FC236}">
                <a16:creationId xmlns:a16="http://schemas.microsoft.com/office/drawing/2014/main" id="{23D4E116-07CC-4CA1-929A-BF2FD02ED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6065" y="990600"/>
            <a:ext cx="553998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400" dirty="0">
                <a:latin typeface="汉鼎简楷体"/>
                <a:ea typeface="汉鼎简楷体"/>
                <a:cs typeface="汉鼎简楷体"/>
              </a:rPr>
              <a:t>大先知书</a:t>
            </a:r>
            <a:endParaRPr lang="en-US" altLang="zh-CN" sz="2400" dirty="0">
              <a:latin typeface="汉鼎简楷体"/>
              <a:ea typeface="汉鼎简楷体"/>
              <a:cs typeface="汉鼎简楷体"/>
            </a:endParaRPr>
          </a:p>
        </p:txBody>
      </p:sp>
      <p:sp>
        <p:nvSpPr>
          <p:cNvPr id="33812" name="Text Box 20">
            <a:extLst>
              <a:ext uri="{FF2B5EF4-FFF2-40B4-BE49-F238E27FC236}">
                <a16:creationId xmlns:a16="http://schemas.microsoft.com/office/drawing/2014/main" id="{B77B363C-C4C7-3C69-CEA8-DA83C1E69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9200" y="2286000"/>
            <a:ext cx="533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1800" dirty="0">
                <a:ea typeface="王汉宗中仿宋简"/>
                <a:cs typeface="王汉宗中仿宋简"/>
              </a:rPr>
              <a:t>(5)</a:t>
            </a:r>
            <a:endParaRPr lang="en-US" altLang="en-US" sz="1800" dirty="0">
              <a:ea typeface="王汉宗中仿宋简"/>
              <a:cs typeface="王汉宗中仿宋简"/>
            </a:endParaRPr>
          </a:p>
        </p:txBody>
      </p:sp>
      <p:sp>
        <p:nvSpPr>
          <p:cNvPr id="33813" name="Text Box 21">
            <a:extLst>
              <a:ext uri="{FF2B5EF4-FFF2-40B4-BE49-F238E27FC236}">
                <a16:creationId xmlns:a16="http://schemas.microsoft.com/office/drawing/2014/main" id="{126944E6-3177-0CD0-5430-8C789509EF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6065" y="3276600"/>
            <a:ext cx="553998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400" dirty="0">
                <a:latin typeface="汉鼎简楷体"/>
                <a:ea typeface="汉鼎简楷体"/>
                <a:cs typeface="汉鼎简楷体"/>
              </a:rPr>
              <a:t>小先知书</a:t>
            </a:r>
            <a:endParaRPr lang="en-US" altLang="zh-CN" sz="2400" dirty="0">
              <a:latin typeface="汉鼎简楷体"/>
              <a:ea typeface="汉鼎简楷体"/>
              <a:cs typeface="汉鼎简楷体"/>
            </a:endParaRPr>
          </a:p>
        </p:txBody>
      </p:sp>
      <p:sp>
        <p:nvSpPr>
          <p:cNvPr id="33814" name="Text Box 22">
            <a:extLst>
              <a:ext uri="{FF2B5EF4-FFF2-40B4-BE49-F238E27FC236}">
                <a16:creationId xmlns:a16="http://schemas.microsoft.com/office/drawing/2014/main" id="{4D1B2088-3D4A-9062-73D0-3463598FE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9200" y="4572000"/>
            <a:ext cx="609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1800" dirty="0">
                <a:ea typeface="王汉宗中仿宋简"/>
                <a:cs typeface="王汉宗中仿宋简"/>
              </a:rPr>
              <a:t>(12) </a:t>
            </a:r>
            <a:endParaRPr lang="en-US" altLang="en-US" sz="1800" dirty="0">
              <a:ea typeface="王汉宗中仿宋简"/>
              <a:cs typeface="王汉宗中仿宋简"/>
            </a:endParaRPr>
          </a:p>
        </p:txBody>
      </p:sp>
      <p:sp>
        <p:nvSpPr>
          <p:cNvPr id="33815" name="Line 23">
            <a:extLst>
              <a:ext uri="{FF2B5EF4-FFF2-40B4-BE49-F238E27FC236}">
                <a16:creationId xmlns:a16="http://schemas.microsoft.com/office/drawing/2014/main" id="{AF80CE9A-DD6F-FE96-B9CB-A3C743C1B356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5410200"/>
            <a:ext cx="1752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6" name="Line 24">
            <a:extLst>
              <a:ext uri="{FF2B5EF4-FFF2-40B4-BE49-F238E27FC236}">
                <a16:creationId xmlns:a16="http://schemas.microsoft.com/office/drawing/2014/main" id="{76C35527-385A-BD16-BE56-1076D2EE1F67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486400"/>
            <a:ext cx="1752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3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3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nimBg="1"/>
      <p:bldP spid="33795" grpId="0" animBg="1"/>
      <p:bldP spid="33796" grpId="0"/>
      <p:bldP spid="33797" grpId="0"/>
      <p:bldP spid="33798" grpId="0" animBg="1"/>
      <p:bldP spid="33799" grpId="0"/>
      <p:bldP spid="33800" grpId="0" animBg="1"/>
      <p:bldP spid="33801" grpId="0"/>
      <p:bldP spid="33802" grpId="0" animBg="1"/>
      <p:bldP spid="33803" grpId="0"/>
      <p:bldP spid="33807" grpId="0"/>
      <p:bldP spid="33808" grpId="0"/>
      <p:bldP spid="33809" grpId="0"/>
      <p:bldP spid="33810" grpId="0"/>
      <p:bldP spid="33811" grpId="0"/>
      <p:bldP spid="33812" grpId="0"/>
      <p:bldP spid="33813" grpId="0"/>
      <p:bldP spid="338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AA44EAD7-C120-9200-1DBF-DE68FD08E552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457200"/>
            <a:ext cx="11430000" cy="6858000"/>
          </a:xfrm>
        </p:spPr>
        <p:txBody>
          <a:bodyPr/>
          <a:lstStyle/>
          <a:p>
            <a:pPr marL="576263" indent="-576263">
              <a:lnSpc>
                <a:spcPts val="5200"/>
              </a:lnSpc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2.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约书亚记乃是在律法（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摩西五经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）之后，其它历史书（又称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国家历史书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）之首册，可以说是历史书卷中“承先启后”的枢纽。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2BF4FD6F-9E0B-48F9-809C-B08C88B3B1CA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457200"/>
            <a:ext cx="11429999" cy="68580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叁</a:t>
            </a:r>
            <a:r>
              <a:rPr lang="en-US" altLang="zh-CN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本书在以色列历史中的地位</a:t>
            </a:r>
            <a:endParaRPr lang="en-US" sz="4400" b="1" u="sng" dirty="0">
              <a:solidFill>
                <a:srgbClr val="800000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461963" indent="-461963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3. 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神创世造人，世人犯罪，神从万人中拣选亚伯拉罕开始救赎计划，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亚伯拉罕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而后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以撒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，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雅各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，</a:t>
            </a:r>
            <a:r>
              <a:rPr 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12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支派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以至整个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以色列民族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，循序而进。</a:t>
            </a:r>
            <a:endParaRPr lang="en-US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FCEA390D-BCB0-787C-8721-F964CF26753E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457200"/>
            <a:ext cx="11430000" cy="6858000"/>
          </a:xfrm>
        </p:spPr>
        <p:txBody>
          <a:bodyPr/>
          <a:lstStyle/>
          <a:p>
            <a:pPr marL="182880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创世记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论及以色列人的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来源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endParaRPr lang="en-US" altLang="zh-CN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82880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出埃及记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论及以色列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国民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的形成，</a:t>
            </a:r>
            <a:endParaRPr lang="en-US" altLang="zh-CN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82880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利未记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则是以色列国的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宪章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endParaRPr lang="en-US" altLang="zh-CN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82880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民数记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是论及国家的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失败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endParaRPr lang="en-US" altLang="zh-CN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82880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申命记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则是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重申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国家的组成，</a:t>
            </a:r>
            <a:endParaRPr lang="en-US" altLang="zh-CN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82880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而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约书亚记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则论及国家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土地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的占领，至此以色列国方始正式建立。</a:t>
            </a:r>
            <a:endParaRPr lang="en-US" altLang="en-US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574A8FA0-0BE9-48A3-A082-05381B9312AF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457200"/>
            <a:ext cx="11429999" cy="6858000"/>
          </a:xfrm>
        </p:spPr>
        <p:txBody>
          <a:bodyPr/>
          <a:lstStyle/>
          <a:p>
            <a:pPr marL="0" indent="0" algn="ctr">
              <a:lnSpc>
                <a:spcPts val="5200"/>
              </a:lnSpc>
              <a:buNone/>
              <a:defRPr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肆</a:t>
            </a:r>
            <a:r>
              <a:rPr lang="en-US" altLang="zh-CN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本书作者及日期</a:t>
            </a:r>
            <a:endParaRPr lang="en-US" sz="4400" b="1" u="sng" dirty="0">
              <a:solidFill>
                <a:srgbClr val="800000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514350" indent="-514350">
              <a:lnSpc>
                <a:spcPts val="5200"/>
              </a:lnSpc>
              <a:buNone/>
              <a:defRPr/>
            </a:pP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4. 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一般神学家都同意作者为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约书亚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，书中多处用“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我们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”字眼，且是当时发生事件的目击人（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5:1,6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，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6:25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，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15:63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），尤其（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8:32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，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24:26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）明显约书亚写下部分书文。</a:t>
            </a:r>
            <a:endParaRPr lang="en-US" altLang="zh-CN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514350" indent="-514350">
              <a:lnSpc>
                <a:spcPts val="5200"/>
              </a:lnSpc>
              <a:buNone/>
              <a:defRPr/>
            </a:pP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	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但是不可否认的，最后部分乃由其它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后人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补足（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24:29-33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），但也是当时代之人所成书的。</a:t>
            </a:r>
            <a:endParaRPr lang="en-US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21651</TotalTime>
  <Words>1403</Words>
  <Application>Microsoft Office PowerPoint</Application>
  <PresentationFormat>Widescreen</PresentationFormat>
  <Paragraphs>93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新細明體</vt:lpstr>
      <vt:lpstr>Calibri</vt:lpstr>
      <vt:lpstr>KaiTi</vt:lpstr>
      <vt:lpstr>文新字海-簡楷</vt:lpstr>
      <vt:lpstr>Times New Roman</vt:lpstr>
      <vt:lpstr>王汉宗中仿宋简</vt:lpstr>
      <vt:lpstr>SimSun</vt:lpstr>
      <vt:lpstr>汉鼎简楷体</vt:lpstr>
      <vt:lpstr>Default Design</vt:lpstr>
      <vt:lpstr>约书亚记  第一课  约书亚记简介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GPCCC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創世記課程計劃</dc:title>
  <dc:creator>K F Yang</dc:creator>
  <cp:lastModifiedBy>Kuang-Fu</cp:lastModifiedBy>
  <cp:revision>1016</cp:revision>
  <cp:lastPrinted>2019-02-12T00:05:05Z</cp:lastPrinted>
  <dcterms:created xsi:type="dcterms:W3CDTF">2008-12-04T21:22:28Z</dcterms:created>
  <dcterms:modified xsi:type="dcterms:W3CDTF">2025-06-10T02:20:45Z</dcterms:modified>
</cp:coreProperties>
</file>