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00" r:id="rId2"/>
    <p:sldId id="708" r:id="rId3"/>
    <p:sldId id="1084" r:id="rId4"/>
    <p:sldId id="1062" r:id="rId5"/>
    <p:sldId id="1089" r:id="rId6"/>
    <p:sldId id="1107" r:id="rId7"/>
    <p:sldId id="1077" r:id="rId8"/>
    <p:sldId id="1078" r:id="rId9"/>
    <p:sldId id="1106" r:id="rId10"/>
    <p:sldId id="1079" r:id="rId11"/>
    <p:sldId id="1080" r:id="rId12"/>
    <p:sldId id="1090" r:id="rId13"/>
    <p:sldId id="1091" r:id="rId14"/>
    <p:sldId id="1100" r:id="rId15"/>
    <p:sldId id="1101" r:id="rId16"/>
    <p:sldId id="1092" r:id="rId17"/>
    <p:sldId id="1102" r:id="rId18"/>
    <p:sldId id="1108" r:id="rId19"/>
    <p:sldId id="1093" r:id="rId20"/>
    <p:sldId id="1094" r:id="rId21"/>
    <p:sldId id="1105" r:id="rId22"/>
    <p:sldId id="1095" r:id="rId23"/>
    <p:sldId id="1096" r:id="rId24"/>
  </p:sldIdLst>
  <p:sldSz cx="12192000" cy="6858000"/>
  <p:notesSz cx="7010400" cy="92964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CC"/>
    <a:srgbClr val="523C2C"/>
    <a:srgbClr val="736249"/>
    <a:srgbClr val="008000"/>
    <a:srgbClr val="CC0066"/>
    <a:srgbClr val="6600FF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2466" autoAdjust="0"/>
  </p:normalViewPr>
  <p:slideViewPr>
    <p:cSldViewPr showGuides="1">
      <p:cViewPr varScale="1">
        <p:scale>
          <a:sx n="86" d="100"/>
          <a:sy n="86" d="100"/>
        </p:scale>
        <p:origin x="142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9B68AC88-9D06-4E3E-90CE-B38DC5760A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1717A729-46CB-4470-916B-396234E39B0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60F7A04E-1A6E-4327-B42E-AB945FFA958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E2AAABD8-B476-4283-BDB0-A21AEDD0FCC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D0FCC4F3-C799-499F-B1FB-52013BEC94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6AAD55-1D24-40E6-9A30-495FA6B6FF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1BD870-0D6C-4093-A15C-EFF3188B33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C551378-93CB-49B9-A73C-820393170480}" type="datetimeFigureOut">
              <a:rPr lang="en-US"/>
              <a:pPr>
                <a:defRPr/>
              </a:pPr>
              <a:t>6/21/2025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DCFF4F1-2625-4E1A-88F7-B16D69E4D7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1D34CFF-3661-4EA0-861F-592896B882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5A398-FFF3-4558-A156-92B122E36C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AD8C4-5E34-4D23-9B8D-A3DE688B86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6351E6-789B-45D9-8544-2AF02726F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2531AC1C-1350-9911-7D7B-FEF8F9A3C9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2DA910CF-3C4A-B065-88C5-B7176A7746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/>
              <a:t>四十年前后的环境条件，其实是一样的。以色列中可以打仗的兵丁人数都在</a:t>
            </a:r>
            <a:r>
              <a:rPr lang="en-US" altLang="zh-CN"/>
              <a:t>60</a:t>
            </a:r>
            <a:r>
              <a:rPr lang="zh-CN" altLang="en-US"/>
              <a:t>万人（</a:t>
            </a:r>
            <a:r>
              <a:rPr lang="en-US" altLang="zh-CN"/>
              <a:t>603400/601730</a:t>
            </a:r>
            <a:r>
              <a:rPr lang="zh-CN" altLang="en-US"/>
              <a:t>，只少了</a:t>
            </a:r>
            <a:r>
              <a:rPr lang="en-US" altLang="zh-CN"/>
              <a:t>1670</a:t>
            </a:r>
            <a:r>
              <a:rPr lang="zh-CN" altLang="en-US"/>
              <a:t>人）。迦南人的城邑还是坚固宽大，那地的民也强壮，亚纳族人也是身量高大。以前以色列人经历过红海的神迹，现在经历过约旦河的神迹。以前他们打败了亚玛力人，现在他们打败了亚摩利人。</a:t>
            </a:r>
            <a:endParaRPr lang="en-US" altLang="zh-CN"/>
          </a:p>
          <a:p>
            <a:pPr eaLnBrk="1" hangingPunct="1">
              <a:spcBef>
                <a:spcPct val="0"/>
              </a:spcBef>
            </a:pPr>
            <a:r>
              <a:rPr lang="zh-CN" altLang="en-US"/>
              <a:t>争战得胜的要诀是信靠神，是对神的信心。</a:t>
            </a:r>
            <a:endParaRPr lang="en-US" altLang="zh-CN"/>
          </a:p>
          <a:p>
            <a:pPr eaLnBrk="1" hangingPunct="1">
              <a:spcBef>
                <a:spcPct val="0"/>
              </a:spcBef>
            </a:pPr>
            <a:r>
              <a:rPr lang="zh-CN" altLang="en-US"/>
              <a:t>在困难中，我们要确信神是我们的帮助，在基督里我们已经得胜，因他已经胜了世界。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44202BE2-1BE4-9AB2-A6CD-C0BF0ED18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3937B26-715A-4468-B84A-BDC2986EB06B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E7AC8439-1A13-89C7-0D15-3CEB420A29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E5FABEDF-7FFC-5E66-AEC1-2A801D51E9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/>
              <a:t>没有。神要他们“起来” ，“过河”且与迦南人“争战”。</a:t>
            </a:r>
            <a:endParaRPr lang="en-US" altLang="zh-CN"/>
          </a:p>
          <a:p>
            <a:pPr eaLnBrk="1" hangingPunct="1">
              <a:spcBef>
                <a:spcPct val="0"/>
              </a:spcBef>
            </a:pPr>
            <a:r>
              <a:rPr lang="zh-CN" altLang="en-US"/>
              <a:t>神应许他们，没有一个迦南人能在以色列人站立得住。因为</a:t>
            </a:r>
            <a:r>
              <a:rPr lang="en-US" altLang="zh-CN"/>
              <a:t>1</a:t>
            </a:r>
            <a:r>
              <a:rPr lang="zh-CN" altLang="en-US"/>
              <a:t>）神应许他们要得那地为业，</a:t>
            </a:r>
            <a:r>
              <a:rPr lang="en-US" altLang="zh-CN"/>
              <a:t>2</a:t>
            </a:r>
            <a:r>
              <a:rPr lang="zh-CN" altLang="en-US"/>
              <a:t>）神应许他们的道路亨通，凡事顺利，只要他们读、思想、遵行神的律法。</a:t>
            </a:r>
            <a:r>
              <a:rPr lang="en-US" altLang="zh-CN"/>
              <a:t>3</a:t>
            </a:r>
            <a:r>
              <a:rPr lang="zh-CN" altLang="en-US"/>
              <a:t>）神必然与他们同在。</a:t>
            </a:r>
            <a:endParaRPr lang="en-US" altLang="zh-CN"/>
          </a:p>
          <a:p>
            <a:pPr eaLnBrk="1" hangingPunct="1">
              <a:spcBef>
                <a:spcPct val="0"/>
              </a:spcBef>
            </a:pPr>
            <a:r>
              <a:rPr lang="zh-CN" altLang="en-US"/>
              <a:t>同样的，在今天，当我们操练成圣工夫时，神藉着许多事情帮助我们：</a:t>
            </a:r>
            <a:r>
              <a:rPr lang="en-US" altLang="zh-CN"/>
              <a:t>1</a:t>
            </a:r>
            <a:r>
              <a:rPr lang="zh-CN" altLang="en-US"/>
              <a:t>）主必不离开我们，</a:t>
            </a:r>
            <a:r>
              <a:rPr lang="en-US" altLang="zh-CN"/>
              <a:t>2</a:t>
            </a:r>
            <a:r>
              <a:rPr lang="zh-CN" altLang="en-US"/>
              <a:t>）主必定成全在我们身上塑造成圣的这个善工，</a:t>
            </a:r>
            <a:r>
              <a:rPr lang="en-US" altLang="zh-CN"/>
              <a:t>3</a:t>
            </a:r>
            <a:r>
              <a:rPr lang="zh-CN" altLang="en-US"/>
              <a:t>）圣灵保惠师必定与我们同在，</a:t>
            </a:r>
            <a:r>
              <a:rPr lang="en-US" altLang="zh-CN"/>
              <a:t>4</a:t>
            </a:r>
            <a:r>
              <a:rPr lang="zh-CN" altLang="en-US"/>
              <a:t>）圣经的话语会教训、督责，使我们归正、使我们学义，作各样的善事。可见我们对圣经的态度直接影响我们的成圣操练，其他的帮助都已经成就在我们身上。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E97A612F-2631-6B29-3C1B-7134F23432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F9809E2B-D964-4F81-A6EC-BA177B09302D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52F83E94-0A53-3722-ACEA-E62D635433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291569C-030E-046F-16AB-1569138911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CN" altLang="en-US"/>
              <a:t>此时的以色列人的士气相当高昂，各个支派愿意听从约书亚的吩咐，尤其是河东的二个半支派的人，愿意以行动实现他们当初的诺言，成为全军的先锋部队。</a:t>
            </a:r>
            <a:endParaRPr lang="en-US" altLang="zh-CN"/>
          </a:p>
          <a:p>
            <a:pPr eaLnBrk="1" hangingPunct="1"/>
            <a:r>
              <a:rPr lang="zh-CN" altLang="en-US"/>
              <a:t>首先是动机的省察是清洁的，言语行为是谦卑温良及真诚。其次是以圣经的教导来省察，必须没有违背神的教导，因为神的旨意决不会与圣经的话语矛盾。第三是自己内心的平安，没有为难、纠结。最后是合一的见证，顺服教会中的属灵权柄，得着教会的祝福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E5DAF49B-1FBE-BED1-C1C2-0387E40CF8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59A4FFFF-18BC-4359-A8F4-F3FE9E011AD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7C5750-4AA0-9175-3B94-FF49ECE38E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392393-7112-DFB8-85D0-4B67B504B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529493-ECE8-E225-5434-36DB723E4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16195-D6BD-4304-B272-B9E53C709B4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487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5A1BC6-B7C4-5F57-E3FA-0DADE6D3BB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099FBB-8B16-6E0B-56DD-F23E95A06B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2FBCC-0E3E-509A-4459-ADC4EA0DAD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1B4FE-6619-490A-B0B6-936BCC9536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84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50D834-5399-D9BF-A57F-B27966AC9E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FC43AE-11E5-81C0-3944-ED66FE4915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2C1D50-F0BE-C6BA-83BB-2541E3FE3A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B60AC-7E66-4C22-A4B3-05277F04FA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12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844BAD-A0F8-D52E-9E7A-358894A71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FC0DA9-76D8-A09B-D18B-73C1FBF8CE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F94770-F509-FAB9-F10C-F469ED53F7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3AF5B3-091F-47EA-A235-3DC9C5B64E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120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F66F63-64B7-4152-E0B9-73479B2CE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5BD2FB-DCC0-1268-303D-F3EF60EB5A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0F813F-7415-4F9B-9194-FAF9C18C1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4A86A-596B-42BE-936B-0BEBA29D17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08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6E32EA-68A3-4811-8C64-50AF06F18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CB96C-30BB-5CF9-1772-336B5D929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EA5328-50E7-04E5-8C54-94997820E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51654-35F5-4CDF-8433-5322251B2E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00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7DEF5F2-A16B-2D63-A031-8897BD715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86EB99A-97FC-FB54-FF2C-3A4BCD26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7A62D04-E482-DAC0-5F40-5991F1DA1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6B98A-DE36-48E6-A141-9854E37297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634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CBB15D-66FC-8C7F-75E7-DE07B536DF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86F3B5-6674-447B-B4FF-1FA4790EA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0D6C99E-466B-C8C4-3520-C49F8D6786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BA19C-4508-49BA-BD4C-CB7CA347AE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652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B15E2BC-F509-CC1F-584B-6CC40DD8A0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5DDE61-E3D0-9AD4-E83D-7FE99491F5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84794CA-11B3-AF31-B13C-558445A6E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14398E-40D7-4627-8DF9-161459072B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035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3D3208-DF4B-88DE-39C0-489AE6A86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2BAAB9-C605-ED18-ED81-994D447FF9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92F93F-1BD1-9E92-7338-CC38716FD8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C8F32-63BC-4912-91E2-C76AA213775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11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3FE9C3-38BB-3844-3D8B-A14D46AF7B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F90E06-5E97-284E-0B63-2191F3B03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6B46D4-0F99-825E-510E-72A481BEF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80F03-16E1-4465-B2C2-14423095EE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980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9AE08FF-C763-BD0E-C3FD-000484CD7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91BCBA-1F9C-8835-34E5-797FE2AEA6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FD5D10E-E646-45EB-8BC9-3207FEBD8F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C40ED83-A3BF-4FB4-98E6-F2464C56AD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A33BAC-EB6A-4711-9113-AD1D48418A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ABFF3A66-C2D3-4A99-B1CB-1E15A06D4F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CFDC721-8478-1543-4A9F-DE7743551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200400"/>
            <a:ext cx="9144000" cy="1524000"/>
          </a:xfrm>
        </p:spPr>
        <p:txBody>
          <a:bodyPr/>
          <a:lstStyle/>
          <a:p>
            <a:pPr eaLnBrk="1" hangingPunct="1">
              <a:lnSpc>
                <a:spcPts val="6600"/>
              </a:lnSpc>
            </a:pPr>
            <a:r>
              <a:rPr lang="zh-CN" altLang="en-US" sz="5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400" b="1" dirty="0">
                <a:solidFill>
                  <a:srgbClr val="CC3300"/>
                </a:solidFill>
                <a:latin typeface="文新字海-簡楷" pitchFamily="2" charset="-120"/>
                <a:ea typeface="文新字海-簡楷" pitchFamily="2" charset="-120"/>
              </a:rPr>
            </a:br>
            <a:br>
              <a:rPr lang="zh-CN" altLang="zh-TW" sz="5400" b="1" dirty="0">
                <a:latin typeface="文新字海-簡楷" pitchFamily="2" charset="-120"/>
                <a:ea typeface="文新字海-簡楷" pitchFamily="2" charset="-120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</a:t>
            </a:r>
            <a:br>
              <a:rPr lang="zh-CN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   命令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颁布</a:t>
            </a:r>
            <a:br>
              <a:rPr lang="en-US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神晓谕约书亚</a:t>
            </a:r>
            <a:r>
              <a:rPr lang="en-US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br>
              <a:rPr lang="en-US" altLang="zh-TW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US" altLang="zh-TW" sz="5000" b="1" dirty="0">
              <a:solidFill>
                <a:srgbClr val="0066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3A6AED18-2ADB-4F94-A013-EF943E3A06A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5.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神在此应许以色列人两件事：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522288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（一）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承受土地</a:t>
            </a:r>
            <a:endParaRPr lang="en-US" altLang="zh-CN" sz="4400" b="1" u="sng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522288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（二）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争战得胜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22288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但要百性“起来”，“过约但河”。</a:t>
            </a:r>
            <a:endParaRPr lang="en-US" sz="40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F4304734-64D7-CBB2-1D2D-64B4AFA7AD3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636588" indent="-636588">
              <a:spcBef>
                <a:spcPts val="0"/>
              </a:spcBef>
              <a:spcAft>
                <a:spcPts val="600"/>
              </a:spcAft>
              <a:buNone/>
              <a:tabLst>
                <a:tab pos="636588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事实上，神所应许之地，在以色列历史中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从未完全应验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以西结书</a:t>
            </a:r>
            <a:r>
              <a:rPr lang="en-US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47:15-20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的应许之地，须待基督降临世上建立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千禧年国度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（弥赛亚国度）时方能完全的应验。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DB9A9CC8-40E8-BC1B-487A-AB642E752D7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以色列人承受土地的大小，与他们对神信心大小成比例。而我们基督徒在世承受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属灵福气的多寡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，也与我们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对神的信心多少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成比例。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28AA754-816F-4AFB-AB23-CE47AFD27CD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8.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神向约书亚讲了三次“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刚强壮胆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”，也告诉他争战得胜的途径：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1662113" indent="-1662113">
              <a:spcBef>
                <a:spcPts val="0"/>
              </a:spcBef>
              <a:spcAft>
                <a:spcPts val="600"/>
              </a:spcAft>
              <a:buNone/>
              <a:tabLst>
                <a:tab pos="1662113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（一）刚强壮胆，是因为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神的应许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，约书亚所争战的得胜，乃是基于神向他列祖所起誓应许的（见叁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1:3-5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），神必完成祂的应许。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C69B36E0-ABB6-4594-B703-14E813C52BA6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457200"/>
            <a:ext cx="10972799" cy="6096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8.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神向约书亚讲了三次“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刚强壮胆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”，也告诉他争战得胜的途径：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1662113" indent="-1662113">
              <a:spcBef>
                <a:spcPts val="0"/>
              </a:spcBef>
              <a:spcAft>
                <a:spcPts val="600"/>
              </a:spcAft>
              <a:buNone/>
              <a:tabLst>
                <a:tab pos="1662113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（二）刚强壮胆，是因为</a:t>
            </a:r>
            <a:r>
              <a:rPr lang="zh-CN" altLang="en-US" sz="4400" b="1" u="sng" dirty="0">
                <a:solidFill>
                  <a:srgbClr val="C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神的能力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，神应许约书亚满有能力可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以凡事顺利，道路亨通，但是神要求他三件事情：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685800" indent="25146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读律法书</a:t>
            </a:r>
            <a:endParaRPr lang="en-US" altLang="zh-CN" sz="4400" b="1" u="sng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685800" indent="25146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思想律法书</a:t>
            </a:r>
            <a:endParaRPr lang="en-US" altLang="zh-CN" sz="4400" b="1" u="sng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685800" indent="25146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行律法书</a:t>
            </a:r>
            <a:r>
              <a:rPr lang="zh-CN" altLang="en-US" sz="4400" b="1" dirty="0">
                <a:solidFill>
                  <a:srgbClr val="008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</a:t>
            </a:r>
            <a:endParaRPr lang="en-US" sz="4000" b="1" dirty="0">
              <a:solidFill>
                <a:srgbClr val="008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995E3399-30B6-4F08-B58E-A7AF024FCC6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799" cy="6858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8.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神向约书亚讲了三次“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刚强壮胆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”，也告诉他争战得胜的途径：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1662113" indent="-1662113">
              <a:spcBef>
                <a:spcPts val="0"/>
              </a:spcBef>
              <a:spcAft>
                <a:spcPts val="600"/>
              </a:spcAft>
              <a:buNone/>
              <a:tabLst>
                <a:tab pos="1662113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（三）刚强壮胆，是因为</a:t>
            </a:r>
            <a:r>
              <a:rPr lang="zh-CN" altLang="en-US" sz="4400" b="1" u="sng" dirty="0">
                <a:solidFill>
                  <a:srgbClr val="C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神的同在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，神要约书亚不要惧怕，不要惊惶，因神必与他同在，他并不是孤军奋战，独挑大梁。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BE36449C-9C4C-49B9-90AA-6E68FFB5B1B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799" cy="6858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9.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有二件事情值得我们仔细思想：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341563" indent="-2341563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	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第一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：神给予约书亚的应许并未多于给予摩西。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341563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同样的，神给予每一个基督徒在世争战的应许也是同样：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神的应许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神的话语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神的同在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。问题乃在我们各人如何以信心来承受及顺服。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2E1E549A-5E2C-4AA8-BB6C-AF063C8F5CE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533400"/>
            <a:ext cx="10972799" cy="6858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9.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有二件事情值得我们仔细思想：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286000" indent="-1600200">
              <a:spcBef>
                <a:spcPts val="0"/>
              </a:spcBef>
              <a:spcAft>
                <a:spcPts val="600"/>
              </a:spcAft>
              <a:buNone/>
              <a:tabLst>
                <a:tab pos="2174875" algn="l"/>
              </a:tabLst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第二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：神所给予约书亚的应许，以上之 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286000" indent="-1600200">
              <a:spcBef>
                <a:spcPts val="0"/>
              </a:spcBef>
              <a:spcAft>
                <a:spcPts val="600"/>
              </a:spcAft>
              <a:buNone/>
              <a:tabLst>
                <a:tab pos="2174875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（一）、（三）全在乎神，只有 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520950" indent="-1835150">
              <a:spcBef>
                <a:spcPts val="0"/>
              </a:spcBef>
              <a:spcAft>
                <a:spcPts val="600"/>
              </a:spcAft>
              <a:buNone/>
              <a:tabLst>
                <a:tab pos="2174875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（二）具备条件就是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对神话语的态度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22860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今日的我们也是同样，争战的武器都已具备，领受能力的途径业已启示，只看我们如何去回应。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F9D06582-2DCD-4692-9A3F-53574B1E4D9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tabLst>
                <a:tab pos="1485900" algn="l"/>
              </a:tabLst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问题讨论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神要以色列人承受迦南，是否应许平步青云？若不是，神应许他们什么？</a:t>
            </a:r>
            <a:endParaRPr lang="en-US" altLang="zh-CN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我们承受天上属灵福气，操练世上成圣工夫，神又应许什么来帮助我们（来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13:5b,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腓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1:6,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14:16,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提后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3:16-17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）？</a:t>
            </a:r>
            <a:endParaRPr lang="en-US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67437514-6D45-4735-B00C-ED05CF95A2E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865188" indent="-865188">
              <a:spcBef>
                <a:spcPts val="0"/>
              </a:spcBef>
              <a:spcAft>
                <a:spcPts val="600"/>
              </a:spcAft>
              <a:buNone/>
              <a:tabLst>
                <a:tab pos="865188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10.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约书亚向百姓的官长宣告神的命令，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v.10-11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对一般支派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v.12-15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针对二支派半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。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865188" indent="0">
              <a:spcBef>
                <a:spcPts val="0"/>
              </a:spcBef>
              <a:spcAft>
                <a:spcPts val="600"/>
              </a:spcAft>
              <a:buNone/>
              <a:tabLst>
                <a:tab pos="865188" algn="l"/>
              </a:tabLs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这二支派半对摩西的承诺，详见民数记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32:16-19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，他们选择自己的产业是在约但河东。约书亚提醒他们要履行诺言，帮助他们弟兄争战。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AFE30011-35EB-4205-BD5C-775AC32C2D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10972800" cy="6781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前言</a:t>
            </a:r>
            <a:endParaRPr lang="en-US" sz="4400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algn="l">
              <a:spcBef>
                <a:spcPts val="0"/>
              </a:spcBef>
              <a:spcAft>
                <a:spcPts val="1200"/>
              </a:spcAft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一个新时代的开始，约书亚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 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——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新的领袖</a:t>
            </a:r>
            <a:r>
              <a:rPr lang="en-US" sz="4400" b="1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 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——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承受从神而来的命令，要完成四十年前他的同侪所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未能完成的工作</a:t>
            </a:r>
            <a:r>
              <a:rPr lang="en-US" sz="4400" b="1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 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——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进入迦南，占领迦南。这时他顺服了，以色列人也顺服了。</a:t>
            </a:r>
            <a:endParaRPr lang="zh-TW" alt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1D06769A-14D4-8028-6AD2-924D31993C9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685800"/>
            <a:ext cx="11049000" cy="6858000"/>
          </a:xfrm>
        </p:spPr>
        <p:txBody>
          <a:bodyPr/>
          <a:lstStyle/>
          <a:p>
            <a:pPr marL="865188" indent="-865188">
              <a:spcBef>
                <a:spcPts val="0"/>
              </a:spcBef>
              <a:spcAft>
                <a:spcPts val="600"/>
              </a:spcAft>
              <a:buNone/>
              <a:tabLst>
                <a:tab pos="865188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二支派半的响应十分鼓励新的领袖约书亚，他们顺服了约书亚的领导，他们的顺服也带着条件，值得我们学习，那就是“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神同在的印证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v.17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98C1C694-982E-402E-84CD-EF567F06B3F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1550988" indent="-1550988" algn="ctr">
              <a:spcBef>
                <a:spcPts val="0"/>
              </a:spcBef>
              <a:spcAft>
                <a:spcPts val="600"/>
              </a:spcAft>
              <a:buNone/>
              <a:tabLst>
                <a:tab pos="1550988" algn="l"/>
              </a:tabLst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问题讨论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4572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以色列此时的士气如何？</a:t>
            </a:r>
            <a:endParaRPr lang="en-US" altLang="zh-CN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4572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当我们顺服神的感动，往往有些什么样的印证（雅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3:17,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提后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2:13,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西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3:15,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腓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2:2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）？</a:t>
            </a:r>
            <a:endParaRPr lang="en-US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91AA699A-77D2-439E-9214-6C1313484D46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结论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5715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神命令祂的选民起来，过约但河，承受应许之地，这应许必要成就，但是并不表示这过程没有阻力，但是神将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所需的一切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完全供应予人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，要人凭着信心顺服以致得胜。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7F56B13E-C176-43F2-9AF8-AE5A2C74A82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762000"/>
            <a:ext cx="110490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伍</a:t>
            </a:r>
            <a:r>
              <a:rPr lang="en-US" altLang="zh-CN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作业</a:t>
            </a:r>
            <a:endParaRPr lang="en-US" altLang="zh-CN" sz="4400" u="sng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速读第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2-3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章二次，并思想“基督徒的得救与喇合的得救有何相似之处”。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>
            <a:extLst>
              <a:ext uri="{FF2B5EF4-FFF2-40B4-BE49-F238E27FC236}">
                <a16:creationId xmlns:a16="http://schemas.microsoft.com/office/drawing/2014/main" id="{4E4E6A5A-2EF8-4906-ADE8-A3130484D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9" t="37361" r="13049" b="16170"/>
          <a:stretch>
            <a:fillRect/>
          </a:stretch>
        </p:blipFill>
        <p:spPr bwMode="auto">
          <a:xfrm>
            <a:off x="559225" y="762000"/>
            <a:ext cx="1107355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A463C6-C803-0C55-2F46-A28BF5AE5D2C}"/>
              </a:ext>
            </a:extLst>
          </p:cNvPr>
          <p:cNvSpPr txBox="1"/>
          <p:nvPr/>
        </p:nvSpPr>
        <p:spPr>
          <a:xfrm>
            <a:off x="838200" y="1219200"/>
            <a:ext cx="471315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贰</a:t>
            </a:r>
            <a:r>
              <a:rPr lang="en-US" altLang="zh-CN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本书结构大纲</a:t>
            </a:r>
            <a:endParaRPr lang="en-US" sz="4400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B895F888-4D76-463B-BBEC-6C62C03D969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经文解释及应用</a:t>
            </a:r>
            <a:endParaRPr lang="en-US" sz="4400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None/>
              <a:tabLst>
                <a:tab pos="685800" algn="l"/>
              </a:tabLst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1. 	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摩西一个伟大的政治领袖死了，他被称为“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神的仆人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”，一个尊贵的称号。</a:t>
            </a:r>
            <a:endParaRPr lang="en-US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75ADCFE7-DC62-4D06-95E6-94381D14A8E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750888" indent="-750888">
              <a:lnSpc>
                <a:spcPts val="5200"/>
              </a:lnSpc>
              <a:buNone/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2. 	</a:t>
            </a:r>
            <a:r>
              <a:rPr lang="zh-CN" altLang="en-US" sz="4400" b="1" dirty="0"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人过去了，但神的旨意却继续；我们的事奉观念要常保有此种态度</a:t>
            </a:r>
            <a:r>
              <a:rPr lang="en-US" altLang="zh-CN" sz="4400" b="1" dirty="0"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——</a:t>
            </a:r>
          </a:p>
          <a:p>
            <a:pPr marL="685800" indent="0" algn="ctr">
              <a:lnSpc>
                <a:spcPts val="5200"/>
              </a:lnSpc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神的仆人</a:t>
            </a:r>
            <a:r>
              <a:rPr lang="zh-CN" altLang="en-US" sz="4400" b="1" dirty="0"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神的工作</a:t>
            </a:r>
            <a:r>
              <a:rPr lang="zh-CN" altLang="en-US" sz="4400" b="1" dirty="0">
                <a:latin typeface="Times New Roman" panose="02020603050405020304" pitchFamily="18" charset="0"/>
                <a:ea typeface="KaiTi" pitchFamily="49" charset="-122"/>
                <a:cs typeface="Times New Roman" panose="02020603050405020304" pitchFamily="18" charset="0"/>
              </a:rPr>
              <a:t>。</a:t>
            </a:r>
            <a:endParaRPr lang="en-US" sz="4400" b="1" dirty="0">
              <a:latin typeface="Times New Roman" panose="02020603050405020304" pitchFamily="18" charset="0"/>
              <a:ea typeface="KaiTi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8DA07AAD-268F-4083-A25C-CA7247EB346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71500" y="685800"/>
            <a:ext cx="11049000" cy="68580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问题讨论：</a:t>
            </a:r>
            <a:endParaRPr lang="en-US" sz="4400" b="1" u="sng" dirty="0">
              <a:solidFill>
                <a:srgbClr val="800000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lnSpc>
                <a:spcPts val="5200"/>
              </a:lnSpc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四十年前的环境条件与四十年后的以色列人所面对的有何不同？</a:t>
            </a:r>
            <a:endParaRPr lang="en-US" altLang="zh-CN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lnSpc>
                <a:spcPts val="5200"/>
              </a:lnSpc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试思想争战得胜的要诀在那里（约一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5:4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）？</a:t>
            </a:r>
            <a:endParaRPr lang="en-US" altLang="zh-CN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0">
              <a:lnSpc>
                <a:spcPts val="5200"/>
              </a:lnSpc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如何应用在基督徒面对困难时应有的态度（罗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8:31-34,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林后</a:t>
            </a:r>
            <a:r>
              <a:rPr 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2:14</a:t>
            </a:r>
            <a:r>
              <a:rPr lang="zh-CN" altLang="en-US" sz="4400" b="1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）？</a:t>
            </a:r>
            <a:endParaRPr lang="en-US" sz="4400" b="1" dirty="0">
              <a:solidFill>
                <a:srgbClr val="0033CC"/>
              </a:solidFill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03A87B5D-3BE8-4546-8EE6-194BBBAA3F1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71500" y="685800"/>
            <a:ext cx="11049000" cy="6858000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3. 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神所应许之地乃是本于对列祖的应许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(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v.6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)</a:t>
            </a:r>
          </a:p>
          <a:p>
            <a:pPr marL="0" indent="274320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始于 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亚伯拉罕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（创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15:18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2743200"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重申于 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以撒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（创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26:3-5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），</a:t>
            </a:r>
            <a:endParaRPr lang="en-US" altLang="zh-CN" sz="44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  <a:p>
            <a:pPr marL="0" indent="2743200">
              <a:buNone/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雅各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（创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28:13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</a:t>
            </a:r>
            <a:r>
              <a:rPr lang="en-US" altLang="zh-CN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,</a:t>
            </a:r>
          </a:p>
          <a:p>
            <a:pPr marL="0" indent="2743200">
              <a:buNone/>
              <a:defRPr/>
            </a:pP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乃至 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全以色列人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（出</a:t>
            </a:r>
            <a:r>
              <a:rPr 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6:8</a:t>
            </a:r>
            <a:r>
              <a:rPr lang="zh-CN" altLang="en-US" sz="4400" b="1" dirty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）。</a:t>
            </a:r>
            <a:endParaRPr lang="en-US" sz="4000" b="1" dirty="0">
              <a:latin typeface="Times New Roman" pitchFamily="18" charset="0"/>
              <a:ea typeface="KaiTi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4920E2FC-D015-BF90-8DAE-31816CA8F2B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522288" indent="-522288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应许之地不是很容易定界，一般上是以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旷野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为南界和东南界，北界达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黎巴嫩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，东界为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约但河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，东北界则达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幼发拉底河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，西界为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地中海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Pastor Yang_2\Desktop\My Documents\Pastor Yang\Backup\Bible Study\Bible Maps\Bible Picture 025.gif">
            <a:extLst>
              <a:ext uri="{FF2B5EF4-FFF2-40B4-BE49-F238E27FC236}">
                <a16:creationId xmlns:a16="http://schemas.microsoft.com/office/drawing/2014/main" id="{D99A6507-CAEF-98CE-0FCA-75D664A89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21685</TotalTime>
  <Words>1516</Words>
  <Application>Microsoft Office PowerPoint</Application>
  <PresentationFormat>Widescreen</PresentationFormat>
  <Paragraphs>65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KaiTi</vt:lpstr>
      <vt:lpstr>新細明體</vt:lpstr>
      <vt:lpstr>文新字海-簡楷</vt:lpstr>
      <vt:lpstr>Arial</vt:lpstr>
      <vt:lpstr>Calibri</vt:lpstr>
      <vt:lpstr>Times New Roman</vt:lpstr>
      <vt:lpstr>Default Design</vt:lpstr>
      <vt:lpstr>约书亚记  第二课  第一章   命令颁布 (神晓谕约书亚)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1029</cp:revision>
  <cp:lastPrinted>2019-02-12T00:06:53Z</cp:lastPrinted>
  <dcterms:created xsi:type="dcterms:W3CDTF">2008-12-04T21:22:28Z</dcterms:created>
  <dcterms:modified xsi:type="dcterms:W3CDTF">2025-06-22T05:58:17Z</dcterms:modified>
</cp:coreProperties>
</file>