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00" r:id="rId2"/>
    <p:sldId id="708" r:id="rId3"/>
    <p:sldId id="1084" r:id="rId4"/>
    <p:sldId id="1110" r:id="rId5"/>
    <p:sldId id="1062" r:id="rId6"/>
    <p:sldId id="1089" r:id="rId7"/>
    <p:sldId id="1077" r:id="rId8"/>
    <p:sldId id="1078" r:id="rId9"/>
    <p:sldId id="1079" r:id="rId10"/>
    <p:sldId id="1107" r:id="rId11"/>
    <p:sldId id="1112" r:id="rId12"/>
    <p:sldId id="1119" r:id="rId13"/>
    <p:sldId id="1116" r:id="rId14"/>
    <p:sldId id="1080" r:id="rId15"/>
    <p:sldId id="1118" r:id="rId16"/>
    <p:sldId id="1090" r:id="rId17"/>
    <p:sldId id="1091" r:id="rId18"/>
    <p:sldId id="1101" r:id="rId19"/>
    <p:sldId id="1092" r:id="rId20"/>
    <p:sldId id="1102" r:id="rId21"/>
    <p:sldId id="1094" r:id="rId22"/>
    <p:sldId id="1117" r:id="rId23"/>
    <p:sldId id="1115" r:id="rId24"/>
    <p:sldId id="1114" r:id="rId25"/>
    <p:sldId id="1106" r:id="rId26"/>
    <p:sldId id="1108" r:id="rId27"/>
    <p:sldId id="1095" r:id="rId28"/>
    <p:sldId id="1120" r:id="rId29"/>
    <p:sldId id="1109" r:id="rId30"/>
    <p:sldId id="1096" r:id="rId31"/>
    <p:sldId id="1121" r:id="rId32"/>
  </p:sldIdLst>
  <p:sldSz cx="12192000" cy="6858000"/>
  <p:notesSz cx="7010400" cy="929640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008000"/>
    <a:srgbClr val="CC0066"/>
    <a:srgbClr val="6600FF"/>
    <a:srgbClr val="33CC33"/>
    <a:srgbClr val="CC3300"/>
    <a:srgbClr val="FF9933"/>
    <a:srgbClr val="8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77842" autoAdjust="0"/>
  </p:normalViewPr>
  <p:slideViewPr>
    <p:cSldViewPr showGuides="1">
      <p:cViewPr varScale="1">
        <p:scale>
          <a:sx n="81" d="100"/>
          <a:sy n="81" d="100"/>
        </p:scale>
        <p:origin x="1626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13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>
            <a:extLst>
              <a:ext uri="{FF2B5EF4-FFF2-40B4-BE49-F238E27FC236}">
                <a16:creationId xmlns:a16="http://schemas.microsoft.com/office/drawing/2014/main" id="{13A70AF0-4A45-4DE1-936C-86CFAFC2F7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5" name="Rectangle 3">
            <a:extLst>
              <a:ext uri="{FF2B5EF4-FFF2-40B4-BE49-F238E27FC236}">
                <a16:creationId xmlns:a16="http://schemas.microsoft.com/office/drawing/2014/main" id="{B587AB24-4EBA-4592-B757-12EEE86B075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6" name="Rectangle 4">
            <a:extLst>
              <a:ext uri="{FF2B5EF4-FFF2-40B4-BE49-F238E27FC236}">
                <a16:creationId xmlns:a16="http://schemas.microsoft.com/office/drawing/2014/main" id="{C769319B-3B91-4FC0-9D4D-2EA4839A50CB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7" name="Rectangle 5">
            <a:extLst>
              <a:ext uri="{FF2B5EF4-FFF2-40B4-BE49-F238E27FC236}">
                <a16:creationId xmlns:a16="http://schemas.microsoft.com/office/drawing/2014/main" id="{235E9FE2-B5F9-49B3-B839-9FD4A8B59B64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/>
            </a:lvl1pPr>
          </a:lstStyle>
          <a:p>
            <a:fld id="{808088D6-E05A-4257-AAEC-ACECBFD52BE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C2C49C-0017-4FF9-B7E3-6A6F51C6A5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B87FBE-6D65-4CB8-BF35-C4177334C0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6BD45F6F-1CFB-4C68-87CC-3B78F9998DC2}" type="datetimeFigureOut">
              <a:rPr lang="en-US"/>
              <a:pPr>
                <a:defRPr/>
              </a:pPr>
              <a:t>6/21/2025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2FD95C1-7BAF-4B63-A9FA-3E1DFF4127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8DBD6D5-AC02-4D31-B941-98E525EFD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E6176E-4ED1-45C5-A727-8BDE02A8D08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46B98A-6FE3-459B-B7B3-732275E62C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2117" tIns="46058" rIns="92117" bIns="4605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7E7A288-8CA7-4573-AA19-453A1F8280D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F8B11BA6-64E5-C58E-FAB4-CC230D48C2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62F7B47A-FDC4-1E5A-F7F0-51B65096F4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喇合知道自己和国人都即将灭亡，知道耶和华是大能的真神，他也已经把迦南地赐给以色列人，所以她决定要投靠耶和华，以信心寻求他的怜悯拯救，决定后，她就付出行动，保护以色列人的探子，也因此得着拯救，成为神家的人。</a:t>
            </a:r>
            <a:endParaRPr lang="en-US" altLang="zh-CN"/>
          </a:p>
          <a:p>
            <a:pPr eaLnBrk="1" hangingPunct="1">
              <a:spcBef>
                <a:spcPct val="0"/>
              </a:spcBef>
            </a:pPr>
            <a:r>
              <a:rPr lang="zh-CN" altLang="en-US">
                <a:ea typeface="新細明體" panose="02020500000000000000" pitchFamily="18" charset="-120"/>
              </a:rPr>
              <a:t>今天，我们也是与喇合类似：我们知道原本是死在自己的罪中，然而我们听闻了福音，也就是神藉着耶稣的救赎，使我们的罪都归在他身上，好叫我们得着神的义，不致灭亡，反得永生，甚至成为神的儿女。</a:t>
            </a: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22802CB-2791-02A5-4980-26BF090493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C807C197-66F4-4322-9BB9-77B1DAFEF09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62C56EEB-27F0-4379-D49A-BC3DF51FDC3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F873625B-1FE9-CF32-4C34-89DED60206A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>
                <a:ea typeface="新細明體" panose="02020500000000000000" pitchFamily="18" charset="-120"/>
              </a:rPr>
              <a:t>神要以色列人自洁（</a:t>
            </a:r>
            <a:r>
              <a:rPr lang="en-US" altLang="zh-CN">
                <a:ea typeface="新細明體" panose="02020500000000000000" pitchFamily="18" charset="-120"/>
              </a:rPr>
              <a:t>5</a:t>
            </a:r>
            <a:r>
              <a:rPr lang="zh-CN" altLang="en-US">
                <a:ea typeface="新細明體" panose="02020500000000000000" pitchFamily="18" charset="-120"/>
              </a:rPr>
              <a:t>节），要他们顺服神的引导（看见也跟着约柜），要他们存敬畏的心（不可与约柜相近），要有信心（听约书亚的话），也要有行动（踏入约旦河），就必经历神迹。</a:t>
            </a:r>
            <a:endParaRPr lang="en-US" altLang="zh-CN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>
                <a:ea typeface="新細明體" panose="02020500000000000000" pitchFamily="18" charset="-120"/>
              </a:rPr>
              <a:t>我们若要经历属灵生命的提升，我们也要如此的准备自己：自洁不沾染罪污，要明白神的话语引导，以敬畏的心顺服，并以信心和实际的行动，遵行神的话语教导，照着去作，神必会让我们经历他，领受他的恩典，以至于我们的属灵生命就得以成长。</a:t>
            </a: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5C493A51-A824-8B89-9592-4FF6B16678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2DB8A65-4FDB-450A-AB7D-E8D6B5919280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BC162856-FC11-A593-C164-1AFFA67E63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763245E2-27C9-BB05-9255-C8D333B8AF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救恩是给所有的人，只要对主有信心（信心根基于真理），就必得着。</a:t>
            </a:r>
            <a:endParaRPr lang="en-US" altLang="zh-CN"/>
          </a:p>
          <a:p>
            <a:pPr eaLnBrk="1" hangingPunct="1">
              <a:spcBef>
                <a:spcPct val="0"/>
              </a:spcBef>
            </a:pPr>
            <a:r>
              <a:rPr lang="zh-CN" altLang="en-US">
                <a:ea typeface="新細明體" panose="02020500000000000000" pitchFamily="18" charset="-120"/>
              </a:rPr>
              <a:t>任何人都可以为神所使用，来荣耀神。</a:t>
            </a:r>
            <a:endParaRPr lang="en-US" altLang="zh-CN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>
                <a:ea typeface="新細明體" panose="02020500000000000000" pitchFamily="18" charset="-120"/>
              </a:rPr>
              <a:t>人可以在信心中，来经历神。</a:t>
            </a: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83C8CE4A-FCD1-3E06-68FB-8AEDEECD2D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7713" indent="-2873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5093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11313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71688" indent="-2301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288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860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432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900488" indent="-2301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F29E804D-BA79-4FD8-882C-775657C055A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D444C6-100E-85A8-FE9F-1D59D2DA17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FDB9C1-6414-32AD-89B3-78BFE0C362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94F923-6EEB-62DC-00BA-DE1BE07798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960922-0C68-4EE0-B1C0-D88DFE04B89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34389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07BF911-B9FB-07EE-3F3A-E4FE23B2C8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FC40A5-0761-AC22-FCB1-FEC6F4E0850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C0DDBA-7096-A61F-177E-C266168CD2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69ACEF-9CCD-4DA5-8D19-6F749A7F9A5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03325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1AB13D2-16EB-8F2E-A9C9-2C9F1BB5B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89C423-D6FA-1691-9B90-C43C7C75FC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0E0E275-1350-24E1-2A27-A892214AC35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20ACB9-324D-4D60-B5A5-5BB8E97D2D5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19535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B4504DC-D8CE-3B2F-DF1C-D7A299C2DA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AED0C1-FA95-7A69-7CD5-AA81282CD2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C76B5E7-90C2-E86C-3F7A-A66076F9EB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014F9-6FF9-43D2-96DF-890A71CC4DC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160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0818F9-FEA6-D466-9C70-F09A210C86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CE9023-A51E-E0B0-E2AF-6D7E42772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9F26D5-A08D-C1BA-45B3-461447EB6D8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69C28-B56D-47BF-9E07-4C4CD112683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462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C81BE4-82AD-757F-6D39-1B47762A08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A4DE2C-25A7-17F2-BE1F-6C6EC844B5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DC5ACE-3D0F-3E2D-35DC-2129082B41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8B90D9-39E2-4628-B153-99FE9503E15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8815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13A4DA-EE4C-F342-0D47-3333F82FFC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038338A-232F-FADF-DC65-D65A6DD71B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0955C43A-715D-7728-05B8-05D2CF0B4F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0976F-CF85-43CE-90B7-3BF5835A858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4963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02AFC13-EADD-9CB1-2D8D-0FE6F614D6A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DAAC25-7056-DCD1-A916-8BC631EC53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A2E7B9-799D-AD9D-F463-723C4459DD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43CBED-CB7F-403B-9B95-B434C5B41B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06104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2037A59-5A5C-69EF-417A-A48D0D40CCF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188F5CC-3374-432E-0051-79307C1011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CF914AA-ED19-ACCC-AE47-32C41C6609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ADD93C-448D-4EDA-93E1-65CAC457F2B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5124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8361FC-C3C0-3148-288F-BF014BC4F8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07F91E-38F3-AEF3-49BA-DE80BE6069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FB1DC07-6654-5B2F-CE08-14F196037F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192FA-FEF6-4B49-B3D3-BF6B169E14F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03228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846769-DAB2-173D-51B7-D7939D29C7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8FFE0A-0E92-873A-B8D9-05F7CE114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FE72E-858E-8A80-1C77-3E369EBE83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043640-3F87-4C24-82AD-706B1F88BD5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063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82C0897-679A-886B-8636-66FB2CBBBD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708AEDC-A0EB-72C2-F33C-51015F7260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AD6FC61-0DE2-488D-A5A2-9B15965B001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A462238-3277-4BA3-8355-6926170C67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D2FD288-311B-4B51-8701-A0CFEFDF03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7D07F110-2E29-429F-BAC1-0832769AC3F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FB5F347-86DF-3051-0E28-5E3B145E1B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124200"/>
            <a:ext cx="9144000" cy="1524000"/>
          </a:xfrm>
        </p:spPr>
        <p:txBody>
          <a:bodyPr/>
          <a:lstStyle/>
          <a:p>
            <a:pPr eaLnBrk="1" hangingPunct="1"/>
            <a:r>
              <a:rPr lang="zh-CN" altLang="en-US" sz="5000" b="1" u="sng" dirty="0">
                <a:solidFill>
                  <a:srgbClr val="CC33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约书亚记</a:t>
            </a:r>
            <a:br>
              <a:rPr lang="zh-CN" altLang="en-US" sz="5000" b="1" dirty="0">
                <a:solidFill>
                  <a:srgbClr val="CC3300"/>
                </a:solidFill>
                <a:latin typeface="文新字海-簡楷" pitchFamily="2" charset="-120"/>
                <a:ea typeface="文新字海-簡楷" pitchFamily="2" charset="-120"/>
              </a:rPr>
            </a:br>
            <a:br>
              <a:rPr lang="zh-CN" altLang="zh-TW" sz="5000" b="1" dirty="0">
                <a:latin typeface="文新字海-簡楷" pitchFamily="2" charset="-120"/>
                <a:ea typeface="文新字海-簡楷" pitchFamily="2" charset="-120"/>
              </a:rPr>
            </a:br>
            <a:r>
              <a:rPr lang="zh-CN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第三课 </a:t>
            </a:r>
            <a:br>
              <a:rPr lang="zh-CN" altLang="zh-TW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二章   </a:t>
            </a:r>
            <a:r>
              <a:rPr lang="zh-CN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窥探耶利哥</a:t>
            </a:r>
            <a:br>
              <a:rPr lang="en-US" altLang="zh-TW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CN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三章   </a:t>
            </a:r>
            <a:r>
              <a:rPr lang="zh-CN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过约旦河</a:t>
            </a:r>
            <a:br>
              <a:rPr lang="en-US" altLang="zh-TW" sz="4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TW" sz="5000" b="1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US" altLang="zh-TW" sz="5000" b="1" dirty="0">
              <a:solidFill>
                <a:srgbClr val="0066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D68CC89A-E6B5-4049-B5BE-D93AF689F23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问题讨论</a:t>
            </a:r>
            <a:endParaRPr lang="en-US" sz="4400" b="1" u="sng" dirty="0">
              <a:solidFill>
                <a:srgbClr val="800000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从喇合得免与耶利哥城同亡的事件上 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(</a:t>
            </a: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另参考书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6:22-25,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太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1:5)</a:t>
            </a: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，试比较及思想基督徒的得救与喇合的得救，有何相似之处？</a:t>
            </a:r>
            <a:endParaRPr lang="en-US" altLang="zh-CN" sz="4400" b="1" dirty="0">
              <a:solidFill>
                <a:srgbClr val="0033CC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（弗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2:1,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约一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4:10,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约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3:16, 1:12</a:t>
            </a: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）</a:t>
            </a:r>
            <a:endParaRPr lang="en-US" sz="4400" b="1" dirty="0">
              <a:solidFill>
                <a:srgbClr val="0033CC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8">
            <a:extLst>
              <a:ext uri="{FF2B5EF4-FFF2-40B4-BE49-F238E27FC236}">
                <a16:creationId xmlns:a16="http://schemas.microsoft.com/office/drawing/2014/main" id="{FA31F897-1BB3-4AE8-A66B-3C59F6988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t="26086" r="4674" b="26784"/>
          <a:stretch>
            <a:fillRect/>
          </a:stretch>
        </p:blipFill>
        <p:spPr bwMode="auto">
          <a:xfrm>
            <a:off x="762001" y="533400"/>
            <a:ext cx="107441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9F8FA7-48D1-1361-2734-2A8B0ADA0482}"/>
              </a:ext>
            </a:extLst>
          </p:cNvPr>
          <p:cNvSpPr txBox="1"/>
          <p:nvPr/>
        </p:nvSpPr>
        <p:spPr>
          <a:xfrm>
            <a:off x="914400" y="838200"/>
            <a:ext cx="471315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贰</a:t>
            </a:r>
            <a:r>
              <a:rPr lang="en-US" altLang="zh-CN" sz="4400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CN" altLang="en-US" sz="4400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本书结构大纲</a:t>
            </a:r>
            <a:endParaRPr lang="en-US" sz="4400" dirty="0">
              <a:solidFill>
                <a:srgbClr val="8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1782D8-2996-CDD9-8BEF-9BB28B84E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astor Yang_2\Desktop\My Documents\Pastor Yang\Backup\Bible Study\Bible Maps\Bible Picture 028.gif">
            <a:extLst>
              <a:ext uri="{FF2B5EF4-FFF2-40B4-BE49-F238E27FC236}">
                <a16:creationId xmlns:a16="http://schemas.microsoft.com/office/drawing/2014/main" id="{56807879-4CFC-C257-D6E9-228EE95733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52400"/>
            <a:ext cx="100584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308957A-E8C6-4EC9-F3FF-0C1D6EA67BB2}"/>
              </a:ext>
            </a:extLst>
          </p:cNvPr>
          <p:cNvSpPr/>
          <p:nvPr/>
        </p:nvSpPr>
        <p:spPr>
          <a:xfrm>
            <a:off x="8001000" y="1371600"/>
            <a:ext cx="762000" cy="762000"/>
          </a:xfrm>
          <a:prstGeom prst="ellipse">
            <a:avLst/>
          </a:prstGeom>
          <a:noFill/>
          <a:ln w="76200">
            <a:solidFill>
              <a:srgbClr val="8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94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inistry127.com/sites/default/files/Crossing-jordan-river.jpg">
            <a:extLst>
              <a:ext uri="{FF2B5EF4-FFF2-40B4-BE49-F238E27FC236}">
                <a16:creationId xmlns:a16="http://schemas.microsoft.com/office/drawing/2014/main" id="{ED4F94C0-D761-106D-6598-12399D4FF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4445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7B4042B7-8B11-0E68-FFF6-C5795795F8C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569913" indent="-569913">
              <a:lnSpc>
                <a:spcPts val="5200"/>
              </a:lnSpc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6.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过约但河是一个新的里程碑，因为以色列人出埃及后，神乃是以“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云柱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火柱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”，来带领他们，但现在神要他们“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跟着约柜去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…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“使你们知道所当走的路”。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oshua 4:1-24 – Deeper Life Bible Church, Oak Park">
            <a:extLst>
              <a:ext uri="{FF2B5EF4-FFF2-40B4-BE49-F238E27FC236}">
                <a16:creationId xmlns:a16="http://schemas.microsoft.com/office/drawing/2014/main" id="{E776D97F-37F0-10B8-8348-31CE76377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71500"/>
            <a:ext cx="9144000" cy="575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2A9A404B-D6B1-CADD-21F6-36DDF303E9D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522288" indent="-522288">
              <a:lnSpc>
                <a:spcPts val="5200"/>
              </a:lnSpc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7.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约柜乃是表征“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神的同在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”。我们基督徒有“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圣灵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”永住心内，不离开我们，“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神的话语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”也是我们“脚前的灯，路上的光”指引我们当走的路。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24C989AC-7320-4C09-85CE-E320E3F03C0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1049000" cy="6858000"/>
          </a:xfrm>
        </p:spPr>
        <p:txBody>
          <a:bodyPr/>
          <a:lstStyle/>
          <a:p>
            <a:pPr marL="569913" indent="-569913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CN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8. </a:t>
            </a: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约柜内放置了什么东西？</a:t>
            </a:r>
            <a:endParaRPr lang="en-US" altLang="zh-CN" sz="44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569913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（来</a:t>
            </a:r>
            <a:r>
              <a:rPr 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9:4</a:t>
            </a: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）告诉我们一金罐 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吗哪</a:t>
            </a:r>
            <a:r>
              <a:rPr lang="zh-CN" altLang="en-US" sz="4400" b="1" dirty="0">
                <a:solidFill>
                  <a:srgbClr val="008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 </a:t>
            </a: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，亚伦的</a:t>
            </a:r>
            <a:r>
              <a:rPr lang="zh-CN" altLang="en-US" sz="4400" b="1" dirty="0">
                <a:solidFill>
                  <a:srgbClr val="008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 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杖</a:t>
            </a: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 </a:t>
            </a: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和二块 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约版</a:t>
            </a:r>
            <a:r>
              <a:rPr lang="zh-CN" altLang="en-US" sz="4400" b="1" dirty="0">
                <a:solidFill>
                  <a:srgbClr val="008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。</a:t>
            </a:r>
            <a:endParaRPr lang="en-US" sz="4400" b="1" dirty="0">
              <a:solidFill>
                <a:srgbClr val="008000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>
            <a:extLst>
              <a:ext uri="{FF2B5EF4-FFF2-40B4-BE49-F238E27FC236}">
                <a16:creationId xmlns:a16="http://schemas.microsoft.com/office/drawing/2014/main" id="{9BB6CFBC-1814-1779-D3C4-323742B81D8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522288" indent="-522288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9.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与约柜相离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2000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肘（约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千公尺），主要用意在于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敬畏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领路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及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让众人可看见神迹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2C44B889-14BA-7AEF-E48B-FA1A30EBD561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855663" indent="-8556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10.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神应许约书亚要在以色列人面前被尊崇如同昔日的摩西一般，但是约书亚对众人所讲的话中却私毫未提自己，可见约书亚为人的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谦卑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E90BA8CD-94C1-DC4E-661F-56CE58BF991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762000"/>
            <a:ext cx="11430000" cy="6781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壹</a:t>
            </a:r>
            <a:r>
              <a:rPr lang="en-US" altLang="zh-CN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前言</a:t>
            </a:r>
            <a:endParaRPr lang="en-US" altLang="en-US" sz="4400" b="1" u="sng" dirty="0">
              <a:solidFill>
                <a:srgbClr val="8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一个妓女，二个探子，在神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巧妙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和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慈爱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的计划下，使百万的以色列人被激励起来，而且成就了神深奥不可测的救赎计划中的一个不可或缺</a:t>
            </a:r>
            <a:r>
              <a:rPr lang="zh-CN" altLang="en-US" sz="4400" b="1">
                <a:latin typeface="KaiTi" panose="02010609060101010101" pitchFamily="49" charset="-122"/>
                <a:ea typeface="KaiTi" panose="02010609060101010101" pitchFamily="49" charset="-122"/>
              </a:rPr>
              <a:t>的环节。哦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！奇妙的主。</a:t>
            </a:r>
            <a:endParaRPr lang="zh-TW" altLang="en-US" sz="4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226A917E-3D62-426D-9C9F-EE6DCC5153E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750888" indent="-750888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CN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11. </a:t>
            </a: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约书亚告之众人的话中让以色列人认识了神什么？（</a:t>
            </a:r>
            <a:r>
              <a:rPr 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11</a:t>
            </a: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节）</a:t>
            </a:r>
            <a:endParaRPr lang="en-US" altLang="zh-CN" sz="44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735013" indent="582613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神是全地的主</a:t>
            </a:r>
            <a:r>
              <a:rPr lang="zh-CN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（普天下的主）</a:t>
            </a:r>
            <a:endParaRPr lang="en-US" altLang="zh-CN" sz="44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735013" indent="582613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神是引领我们的主</a:t>
            </a:r>
            <a:r>
              <a:rPr lang="zh-CN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（走在前头的神）</a:t>
            </a:r>
            <a:endParaRPr lang="en-US" altLang="zh-CN" sz="44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735013" indent="582613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神是与我们同在的主</a:t>
            </a:r>
            <a:r>
              <a:rPr lang="zh-CN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（永生神在中间）</a:t>
            </a:r>
            <a:endParaRPr lang="en-US" altLang="zh-CN" sz="40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735013" indent="582613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神是为我们争战的主</a:t>
            </a:r>
            <a:r>
              <a:rPr lang="zh-CN" altLang="en-US" sz="36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（神赶出迦南人）</a:t>
            </a:r>
            <a:endParaRPr lang="en-US" altLang="zh-CN" sz="40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735013" indent="0">
              <a:lnSpc>
                <a:spcPts val="4800"/>
              </a:lnSpc>
              <a:spcBef>
                <a:spcPts val="0"/>
              </a:spcBef>
              <a:buNone/>
              <a:defRPr/>
            </a:pPr>
            <a:endParaRPr lang="en-US" sz="4000" b="1" dirty="0">
              <a:solidFill>
                <a:schemeClr val="accent2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57D52697-96E5-994A-F129-88FDCAD67B4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855663" indent="-8556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12.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过约但河时正是大麦收割的季节，尼散月（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3-4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月），正是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春雪溶化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之际，河水高涨过两岸，若没有神迹，两百万以色列人断不能渡过。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ministry127.com/sites/default/files/Crossing-jordan-river.jpg">
            <a:extLst>
              <a:ext uri="{FF2B5EF4-FFF2-40B4-BE49-F238E27FC236}">
                <a16:creationId xmlns:a16="http://schemas.microsoft.com/office/drawing/2014/main" id="{AAF92741-C47B-1F54-A499-CC80658DA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-4445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utahbirds.org/counties/saltlake/MurraySecJordanRiverMGM1.jpg">
            <a:extLst>
              <a:ext uri="{FF2B5EF4-FFF2-40B4-BE49-F238E27FC236}">
                <a16:creationId xmlns:a16="http://schemas.microsoft.com/office/drawing/2014/main" id="{024A9540-76BE-F6FD-7F23-5E9E4EBC0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7" y="0"/>
            <a:ext cx="101060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godw1nz.files.wordpress.com/2010/09/raging-river2.jpg?w=614&amp;h=456">
            <a:extLst>
              <a:ext uri="{FF2B5EF4-FFF2-40B4-BE49-F238E27FC236}">
                <a16:creationId xmlns:a16="http://schemas.microsoft.com/office/drawing/2014/main" id="{55C7158E-32B1-C304-2F5A-CA557B1372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2154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8B4A5F05-77DC-46C4-989A-E8EED04896F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95300" y="381000"/>
            <a:ext cx="11201400" cy="6858000"/>
          </a:xfrm>
        </p:spPr>
        <p:txBody>
          <a:bodyPr/>
          <a:lstStyle/>
          <a:p>
            <a:pPr marL="795338" indent="-795338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13. 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抬约柜的祭司脚一入水，河水全然断绝，河底成了干地，众民经历了莫大的神迹；经历神迹（</a:t>
            </a:r>
            <a:r>
              <a:rPr lang="zh-CN" altLang="en-US" sz="4200" b="1" u="sng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属灵的提升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），我们自己的准备如同当日的以色列人一般须有：</a:t>
            </a:r>
            <a:endParaRPr lang="en-US" sz="42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685800" indent="1654175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(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一</a:t>
            </a: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) </a:t>
            </a:r>
            <a:r>
              <a:rPr lang="zh-CN" altLang="en-US" sz="4200" b="1" u="sng" dirty="0">
                <a:solidFill>
                  <a:srgbClr val="8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自洁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，</a:t>
            </a:r>
            <a:endParaRPr lang="en-US" altLang="zh-CN" sz="42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685800" indent="1654175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(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二</a:t>
            </a: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) </a:t>
            </a:r>
            <a:r>
              <a:rPr lang="zh-CN" altLang="en-US" sz="4200" b="1" u="sng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顺服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（跟约柜走），</a:t>
            </a:r>
            <a:endParaRPr lang="en-US" sz="42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685800" indent="1654175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(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三</a:t>
            </a: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) </a:t>
            </a:r>
            <a:r>
              <a:rPr lang="zh-CN" altLang="en-US" sz="4200" b="1" u="sng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信心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（听约书亚的宣告），</a:t>
            </a:r>
            <a:endParaRPr lang="en-US" altLang="zh-CN" sz="42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685800" indent="1654175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(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四</a:t>
            </a: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) </a:t>
            </a:r>
            <a:r>
              <a:rPr lang="zh-CN" altLang="en-US" sz="4200" b="1" u="sng" dirty="0">
                <a:solidFill>
                  <a:srgbClr val="8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行动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（将脚踏入约但河），</a:t>
            </a:r>
            <a:endParaRPr lang="en-US" sz="42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685800" indent="1654175">
              <a:lnSpc>
                <a:spcPts val="48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(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五</a:t>
            </a: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) </a:t>
            </a:r>
            <a:r>
              <a:rPr lang="zh-CN" altLang="en-US" sz="4200" b="1" u="sng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经历神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（神施行神迹）。</a:t>
            </a:r>
            <a:endParaRPr lang="en-US" sz="42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407B0B51-0EBF-4222-9D99-FF65C480956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问题讨论</a:t>
            </a:r>
            <a:endParaRPr lang="en-US" sz="4400" b="1" u="sng" dirty="0">
              <a:solidFill>
                <a:srgbClr val="800000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从抬约柜的祭司脚踏约但河水，经历神迹的事上，试思考基督徒在经历一个属灵提升（突破）的境界前，应自我准备那些条件？</a:t>
            </a:r>
            <a:endParaRPr lang="en-US" altLang="zh-CN" sz="4400" b="1" dirty="0">
              <a:solidFill>
                <a:srgbClr val="0033CC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（雅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4:8-10, 1:25,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彼后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1:5-8</a:t>
            </a: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）</a:t>
            </a:r>
            <a:endParaRPr lang="en-US" sz="4400" b="1" dirty="0">
              <a:solidFill>
                <a:srgbClr val="0033CC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00EC9194-345F-4DDE-8B74-1EFAB1095D8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762000"/>
            <a:ext cx="10972799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肆</a:t>
            </a:r>
            <a:r>
              <a:rPr lang="en-US" altLang="zh-CN" sz="4400" b="1" u="sng" dirty="0">
                <a:solidFill>
                  <a:srgbClr val="8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结论</a:t>
            </a:r>
            <a:endParaRPr lang="en-US" sz="4400" b="1" u="sng" dirty="0">
              <a:solidFill>
                <a:srgbClr val="800000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从经过约但河的事情上，我们可以看见</a:t>
            </a:r>
            <a:endParaRPr lang="en-US" altLang="zh-CN" sz="44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CN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(</a:t>
            </a:r>
            <a:r>
              <a:rPr 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1</a:t>
            </a:r>
            <a:r>
              <a:rPr lang="en-US" altLang="zh-CN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) </a:t>
            </a: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每一个困境都是灵命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考验</a:t>
            </a: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的时机，</a:t>
            </a:r>
            <a:endParaRPr lang="en-US" altLang="zh-CN" sz="44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11430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zh-CN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(</a:t>
            </a:r>
            <a:r>
              <a:rPr 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2</a:t>
            </a:r>
            <a:r>
              <a:rPr lang="en-US" altLang="zh-CN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) </a:t>
            </a: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人无法解决的时候，就是</a:t>
            </a:r>
            <a:r>
              <a:rPr lang="en-US" altLang="zh-CN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-</a:t>
            </a:r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u="sng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神成就事情的开始</a:t>
            </a: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，</a:t>
            </a:r>
            <a:endParaRPr lang="en-US" altLang="zh-CN" sz="44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11430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CN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(</a:t>
            </a:r>
            <a:r>
              <a:rPr 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3</a:t>
            </a:r>
            <a:r>
              <a:rPr lang="en-US" altLang="zh-CN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) 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顺服神</a:t>
            </a: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就使神得荣耀，人得长进。</a:t>
            </a:r>
            <a:endParaRPr lang="en-US" sz="40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037E92-2A19-84D9-3096-7FA659081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E88534D1-9940-976D-B7CC-21F71EFF5036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799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肆</a:t>
            </a:r>
            <a:r>
              <a:rPr lang="en-US" altLang="zh-CN" sz="4400" b="1" u="sng" dirty="0">
                <a:solidFill>
                  <a:srgbClr val="8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结论</a:t>
            </a:r>
            <a:endParaRPr lang="en-US" sz="4400" b="1" u="sng" dirty="0">
              <a:solidFill>
                <a:srgbClr val="800000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从喇合的事情上，我们可以了解</a:t>
            </a:r>
            <a:endParaRPr lang="en-US" altLang="zh-CN" sz="44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（一）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任何人</a:t>
            </a: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都可以凭信心得救。</a:t>
            </a:r>
            <a:endParaRPr lang="en-US" altLang="zh-CN" sz="44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（二）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任何人</a:t>
            </a: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都可以为神所使用。</a:t>
            </a:r>
            <a:endParaRPr lang="en-US" altLang="zh-CN" sz="44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40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8119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BA6D20F3-5CCC-4075-8E7A-2B50383E367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问题讨论</a:t>
            </a:r>
            <a:endParaRPr lang="en-US" sz="4400" b="1" u="sng" dirty="0">
              <a:solidFill>
                <a:srgbClr val="800000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从探耶利哥的结果及经过约但河的事件，以色列人认识了神什么？</a:t>
            </a:r>
            <a:endParaRPr lang="en-US" altLang="zh-CN" sz="4400" b="1" dirty="0">
              <a:solidFill>
                <a:srgbClr val="0033CC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你觉得基督徒对神认识的过程是否也有类似的事情？（彼后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3:9,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罗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10:9,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林前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1:27-29,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弗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3</a:t>
            </a:r>
            <a:r>
              <a:rPr lang="en-US" altLang="zh-CN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:</a:t>
            </a:r>
            <a:r>
              <a:rPr 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20</a:t>
            </a:r>
            <a:r>
              <a:rPr lang="zh-CN" altLang="en-US" sz="4400" b="1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）</a:t>
            </a:r>
            <a:endParaRPr lang="en-US" sz="4400" b="1" dirty="0">
              <a:solidFill>
                <a:srgbClr val="0033CC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8">
            <a:extLst>
              <a:ext uri="{FF2B5EF4-FFF2-40B4-BE49-F238E27FC236}">
                <a16:creationId xmlns:a16="http://schemas.microsoft.com/office/drawing/2014/main" id="{06460914-8B59-4AD5-AD79-B47C8412E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t="26086" r="4674" b="26784"/>
          <a:stretch>
            <a:fillRect/>
          </a:stretch>
        </p:blipFill>
        <p:spPr bwMode="auto">
          <a:xfrm>
            <a:off x="762001" y="457200"/>
            <a:ext cx="10591799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5DC4573-BCE0-40D3-440B-920E84CF02F8}"/>
              </a:ext>
            </a:extLst>
          </p:cNvPr>
          <p:cNvSpPr txBox="1"/>
          <p:nvPr/>
        </p:nvSpPr>
        <p:spPr>
          <a:xfrm>
            <a:off x="990600" y="762000"/>
            <a:ext cx="471315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贰</a:t>
            </a:r>
            <a:r>
              <a:rPr lang="en-US" altLang="zh-CN" sz="4400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CN" altLang="en-US" sz="4400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本书结构大纲</a:t>
            </a:r>
            <a:endParaRPr lang="en-US" sz="4400" dirty="0">
              <a:solidFill>
                <a:srgbClr val="8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>
            <a:extLst>
              <a:ext uri="{FF2B5EF4-FFF2-40B4-BE49-F238E27FC236}">
                <a16:creationId xmlns:a16="http://schemas.microsoft.com/office/drawing/2014/main" id="{C0955FF9-4EF0-95B1-85AC-6F5DAECB783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10490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伍</a:t>
            </a:r>
            <a:r>
              <a:rPr lang="en-US" altLang="zh-CN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作业</a:t>
            </a:r>
            <a:endParaRPr lang="en-US" altLang="zh-CN" sz="4400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速读第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4-5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章，并思想“耶和华军队的元帅”出现的用意何在？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6A9AAE-9509-0D52-3EB2-43851DD4D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gorepent.com/wp-content/uploads/posts6/israel-ark-cross-jordan.jpg">
            <a:extLst>
              <a:ext uri="{FF2B5EF4-FFF2-40B4-BE49-F238E27FC236}">
                <a16:creationId xmlns:a16="http://schemas.microsoft.com/office/drawing/2014/main" id="{2D32E5BF-AD0A-DCBB-AB51-0E205DEEB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1"/>
            <a:ext cx="7315200" cy="6575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650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astor Yang_2\Desktop\My Documents\Pastor Yang\Backup\Bible Study\Bible Maps\Bible Picture 028.gif">
            <a:extLst>
              <a:ext uri="{FF2B5EF4-FFF2-40B4-BE49-F238E27FC236}">
                <a16:creationId xmlns:a16="http://schemas.microsoft.com/office/drawing/2014/main" id="{C0E1FE89-4635-770B-B20A-3BB80950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-152400"/>
            <a:ext cx="10058400" cy="716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972D88F3-B86B-DCF7-8DE3-6A1CF0105F71}"/>
              </a:ext>
            </a:extLst>
          </p:cNvPr>
          <p:cNvSpPr/>
          <p:nvPr/>
        </p:nvSpPr>
        <p:spPr>
          <a:xfrm>
            <a:off x="8001000" y="1371600"/>
            <a:ext cx="762000" cy="762000"/>
          </a:xfrm>
          <a:prstGeom prst="ellipse">
            <a:avLst/>
          </a:prstGeom>
          <a:noFill/>
          <a:ln w="76200">
            <a:solidFill>
              <a:srgbClr val="80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0E2766CB-499E-4744-96BA-F96FDF50812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叁</a:t>
            </a:r>
            <a:r>
              <a:rPr lang="en-US" altLang="zh-CN" sz="4400" b="1" u="sng" dirty="0">
                <a:solidFill>
                  <a:srgbClr val="8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经文解释及应用</a:t>
            </a:r>
            <a:endParaRPr lang="en-US" sz="4400" u="sng" dirty="0">
              <a:solidFill>
                <a:srgbClr val="800000"/>
              </a:solidFill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522288" indent="-522288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CN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1. </a:t>
            </a: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约书亚吩咐人前往耶利哥城探军情，这并不是代表他对神没有信心。相反地，他是尽一个军事领袖的责任。我们可以称之为“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有信心的谨慎行为</a:t>
            </a:r>
            <a:r>
              <a:rPr lang="zh-CN" altLang="en-US" sz="44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”，值得我们学习。</a:t>
            </a:r>
            <a:endParaRPr lang="en-US" sz="44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120A9780-B9AE-4C38-DCC1-6FFD8DD8BD0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569913" indent="-569913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2.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常常人们会争论“到底喇合是否说谎”或“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神是否允许白谎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”。首先我们必须了解，她的确说了谎言。其次我们必须了解圣经中记载了此事，并未表示神同意这种“白谎”（参提多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1:12-13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，箴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12:22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）。圣经称赞她的，是她的“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信心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”（来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11:31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），而不是她的“说谎”。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>
            <a:extLst>
              <a:ext uri="{FF2B5EF4-FFF2-40B4-BE49-F238E27FC236}">
                <a16:creationId xmlns:a16="http://schemas.microsoft.com/office/drawing/2014/main" id="{2DF160F5-12F8-4FF1-9FB2-513010B7A93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1125200" cy="6019800"/>
          </a:xfrm>
        </p:spPr>
        <p:txBody>
          <a:bodyPr/>
          <a:lstStyle/>
          <a:p>
            <a:pPr marL="511175" indent="-511175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3. 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喇合的信心在这</a:t>
            </a:r>
            <a:r>
              <a:rPr 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5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节中（</a:t>
            </a:r>
            <a:r>
              <a:rPr 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9-13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）表露无遗，她认识：</a:t>
            </a:r>
            <a:endParaRPr lang="en-US" sz="42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1317625" indent="-1092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(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一</a:t>
            </a: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) 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神的</a:t>
            </a:r>
            <a:r>
              <a:rPr lang="zh-CN" altLang="en-US" sz="4200" b="1" u="sng" dirty="0">
                <a:solidFill>
                  <a:srgbClr val="8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权柄</a:t>
            </a: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, 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因为神已赐此地给予以色列人</a:t>
            </a: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,</a:t>
            </a:r>
            <a:endParaRPr lang="en-US" sz="42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1200150" indent="-974725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(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二</a:t>
            </a: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) 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神的</a:t>
            </a:r>
            <a:r>
              <a:rPr lang="zh-CN" altLang="en-US" sz="4200" b="1" u="sng" dirty="0">
                <a:solidFill>
                  <a:srgbClr val="8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能力</a:t>
            </a: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, 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因为神使以色列人过红海</a:t>
            </a: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, 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打败二王</a:t>
            </a: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, </a:t>
            </a:r>
            <a:endParaRPr lang="en-US" sz="42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1317625" indent="-1092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(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三</a:t>
            </a: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) 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神的</a:t>
            </a:r>
            <a:r>
              <a:rPr lang="zh-CN" altLang="en-US" sz="4200" b="1" u="sng" dirty="0">
                <a:solidFill>
                  <a:srgbClr val="0033CC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本性</a:t>
            </a: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, 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因为神是上天下地的神</a:t>
            </a: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, </a:t>
            </a:r>
            <a:endParaRPr lang="en-US" sz="42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  <a:p>
            <a:pPr marL="1317625" indent="-1092200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(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四</a:t>
            </a: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) 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神的</a:t>
            </a:r>
            <a:r>
              <a:rPr lang="zh-CN" altLang="en-US" sz="4200" b="1" u="sng" dirty="0">
                <a:solidFill>
                  <a:srgbClr val="800000"/>
                </a:solidFill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慈爱</a:t>
            </a: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, 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因为要人指神起誓</a:t>
            </a:r>
            <a:r>
              <a:rPr lang="en-US" altLang="zh-CN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, </a:t>
            </a:r>
            <a:r>
              <a:rPr lang="zh-CN" altLang="en-US" sz="4200" b="1" dirty="0">
                <a:latin typeface="Times New Roman" pitchFamily="18" charset="0"/>
                <a:ea typeface="KaiTi" pitchFamily="49" charset="-122"/>
                <a:cs typeface="Times New Roman" pitchFamily="18" charset="0"/>
              </a:rPr>
              <a:t>拯救全家。</a:t>
            </a:r>
            <a:endParaRPr lang="en-US" sz="4200" b="1" dirty="0">
              <a:latin typeface="Times New Roman" pitchFamily="18" charset="0"/>
              <a:ea typeface="KaiTi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>
            <a:extLst>
              <a:ext uri="{FF2B5EF4-FFF2-40B4-BE49-F238E27FC236}">
                <a16:creationId xmlns:a16="http://schemas.microsoft.com/office/drawing/2014/main" id="{0A4852B6-2AB7-4C91-870D-57F79B98868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533400"/>
            <a:ext cx="11506200" cy="6858000"/>
          </a:xfrm>
        </p:spPr>
        <p:txBody>
          <a:bodyPr/>
          <a:lstStyle/>
          <a:p>
            <a:pPr marL="750888" indent="-750888">
              <a:buNone/>
              <a:defRPr/>
            </a:pPr>
            <a:r>
              <a:rPr lang="en-US" altLang="zh-CN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4. </a:t>
            </a:r>
            <a:r>
              <a:rPr lang="zh-CN" altLang="en-US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比较喇合的得救与基督徒的得救有下列的相似：</a:t>
            </a:r>
            <a:endParaRPr lang="en-US" sz="4000" b="1" dirty="0">
              <a:latin typeface="Times New Roman" panose="02020603050405020304" pitchFamily="18" charset="0"/>
              <a:ea typeface="KaiTi" pitchFamily="49" charset="-122"/>
              <a:cs typeface="Times New Roman" panose="02020603050405020304" pitchFamily="18" charset="0"/>
            </a:endParaRPr>
          </a:p>
          <a:p>
            <a:pPr marL="0" indent="2743200">
              <a:buNone/>
              <a:defRPr/>
            </a:pPr>
            <a:r>
              <a:rPr lang="zh-CN" altLang="en-US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（一）从前是</a:t>
            </a:r>
            <a:r>
              <a:rPr lang="zh-CN" altLang="en-US" sz="40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罪人</a:t>
            </a:r>
            <a:r>
              <a:rPr lang="zh-CN" altLang="en-US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，</a:t>
            </a:r>
            <a:endParaRPr lang="en-US" altLang="zh-CN" sz="4000" b="1" dirty="0">
              <a:latin typeface="Times New Roman" panose="02020603050405020304" pitchFamily="18" charset="0"/>
              <a:ea typeface="KaiTi" pitchFamily="49" charset="-122"/>
              <a:cs typeface="Times New Roman" panose="02020603050405020304" pitchFamily="18" charset="0"/>
            </a:endParaRPr>
          </a:p>
          <a:p>
            <a:pPr marL="0" indent="2743200">
              <a:buNone/>
              <a:defRPr/>
            </a:pPr>
            <a:r>
              <a:rPr lang="zh-CN" altLang="en-US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（二）原来应</a:t>
            </a:r>
            <a:r>
              <a:rPr lang="zh-CN" altLang="en-US" sz="40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被</a:t>
            </a:r>
            <a:r>
              <a:rPr lang="zh-CN" altLang="en-US" sz="4000" b="1" u="sng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定罪</a:t>
            </a:r>
            <a:r>
              <a:rPr lang="zh-CN" altLang="en-US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 ，</a:t>
            </a:r>
            <a:endParaRPr lang="en-US" sz="4000" b="1" dirty="0">
              <a:latin typeface="Times New Roman" panose="02020603050405020304" pitchFamily="18" charset="0"/>
              <a:ea typeface="KaiTi" pitchFamily="49" charset="-122"/>
              <a:cs typeface="Times New Roman" panose="02020603050405020304" pitchFamily="18" charset="0"/>
            </a:endParaRPr>
          </a:p>
          <a:p>
            <a:pPr marL="0" indent="2743200">
              <a:buNone/>
              <a:defRPr/>
            </a:pPr>
            <a:r>
              <a:rPr lang="zh-CN" altLang="en-US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（三）</a:t>
            </a:r>
            <a:r>
              <a:rPr lang="zh-CN" altLang="en-US" sz="40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听了</a:t>
            </a:r>
            <a:r>
              <a:rPr lang="zh-CN" altLang="en-US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神的话语，</a:t>
            </a:r>
            <a:endParaRPr lang="en-US" altLang="zh-CN" sz="4000" b="1" dirty="0">
              <a:latin typeface="Times New Roman" panose="02020603050405020304" pitchFamily="18" charset="0"/>
              <a:ea typeface="KaiTi" pitchFamily="49" charset="-122"/>
              <a:cs typeface="Times New Roman" panose="02020603050405020304" pitchFamily="18" charset="0"/>
            </a:endParaRPr>
          </a:p>
          <a:p>
            <a:pPr marL="0" indent="2743200">
              <a:buNone/>
              <a:defRPr/>
            </a:pPr>
            <a:r>
              <a:rPr lang="zh-CN" altLang="en-US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（四）</a:t>
            </a:r>
            <a:r>
              <a:rPr lang="zh-CN" altLang="en-US" sz="40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相信</a:t>
            </a:r>
            <a:r>
              <a:rPr lang="zh-CN" altLang="en-US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神的话语</a:t>
            </a:r>
            <a:r>
              <a:rPr lang="en-US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  </a:t>
            </a:r>
            <a:r>
              <a:rPr lang="zh-CN" altLang="en-US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，</a:t>
            </a:r>
            <a:endParaRPr lang="en-US" sz="4000" b="1" dirty="0">
              <a:latin typeface="Times New Roman" panose="02020603050405020304" pitchFamily="18" charset="0"/>
              <a:ea typeface="KaiTi" pitchFamily="49" charset="-122"/>
              <a:cs typeface="Times New Roman" panose="02020603050405020304" pitchFamily="18" charset="0"/>
            </a:endParaRPr>
          </a:p>
          <a:p>
            <a:pPr marL="0" indent="2743200">
              <a:buNone/>
              <a:defRPr/>
            </a:pPr>
            <a:r>
              <a:rPr lang="zh-CN" altLang="en-US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（五）并付出行动</a:t>
            </a:r>
            <a:r>
              <a:rPr lang="en-US" altLang="zh-CN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﹝</a:t>
            </a:r>
            <a:r>
              <a:rPr lang="zh-CN" altLang="en-US" sz="40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悔改</a:t>
            </a:r>
            <a:r>
              <a:rPr lang="en-US" altLang="zh-CN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﹞ </a:t>
            </a:r>
            <a:r>
              <a:rPr lang="zh-CN" altLang="en-US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，</a:t>
            </a:r>
            <a:endParaRPr lang="en-US" altLang="zh-CN" sz="4000" b="1" dirty="0">
              <a:latin typeface="Times New Roman" panose="02020603050405020304" pitchFamily="18" charset="0"/>
              <a:ea typeface="KaiTi" pitchFamily="49" charset="-122"/>
              <a:cs typeface="Times New Roman" panose="02020603050405020304" pitchFamily="18" charset="0"/>
            </a:endParaRPr>
          </a:p>
          <a:p>
            <a:pPr marL="0" indent="2743200">
              <a:buNone/>
              <a:defRPr/>
            </a:pPr>
            <a:r>
              <a:rPr lang="zh-CN" altLang="en-US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（六）免除了</a:t>
            </a:r>
            <a:r>
              <a:rPr lang="zh-CN" altLang="en-US" sz="40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审判</a:t>
            </a:r>
            <a:r>
              <a:rPr lang="zh-CN" altLang="en-US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，</a:t>
            </a:r>
            <a:endParaRPr lang="en-US" sz="4000" b="1" dirty="0">
              <a:latin typeface="Times New Roman" panose="02020603050405020304" pitchFamily="18" charset="0"/>
              <a:ea typeface="KaiTi" pitchFamily="49" charset="-122"/>
              <a:cs typeface="Times New Roman" panose="02020603050405020304" pitchFamily="18" charset="0"/>
            </a:endParaRPr>
          </a:p>
          <a:p>
            <a:pPr marL="0" indent="2743200">
              <a:buNone/>
              <a:defRPr/>
            </a:pPr>
            <a:r>
              <a:rPr lang="zh-CN" altLang="en-US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（七）成为</a:t>
            </a:r>
            <a:r>
              <a:rPr lang="zh-CN" altLang="en-US" sz="40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神的后嗣</a:t>
            </a:r>
            <a:r>
              <a:rPr lang="zh-CN" altLang="en-US" sz="4000" b="1" dirty="0">
                <a:latin typeface="Times New Roman" panose="02020603050405020304" pitchFamily="18" charset="0"/>
                <a:ea typeface="KaiTi" pitchFamily="49" charset="-122"/>
                <a:cs typeface="Times New Roman" panose="02020603050405020304" pitchFamily="18" charset="0"/>
              </a:rPr>
              <a:t>。</a:t>
            </a:r>
            <a:endParaRPr lang="en-US" sz="4000" b="1" dirty="0">
              <a:latin typeface="Times New Roman" panose="02020603050405020304" pitchFamily="18" charset="0"/>
              <a:ea typeface="KaiTi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D8D938E5-F4D3-0E49-5616-45EE8E2A0EC2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522288" indent="-522288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5.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窥探耶利哥的结果，肯定了神的应许：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69913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赐下迦南地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，及使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当地居民心战惧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（出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23:27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21851</TotalTime>
  <Words>1453</Words>
  <Application>Microsoft Office PowerPoint</Application>
  <PresentationFormat>Widescreen</PresentationFormat>
  <Paragraphs>72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KaiTi</vt:lpstr>
      <vt:lpstr>新細明體</vt:lpstr>
      <vt:lpstr>文新字海-簡楷</vt:lpstr>
      <vt:lpstr>Arial</vt:lpstr>
      <vt:lpstr>Calibri</vt:lpstr>
      <vt:lpstr>Times New Roman</vt:lpstr>
      <vt:lpstr>Default Design</vt:lpstr>
      <vt:lpstr>约书亚记  第三课  第二章   窥探耶利哥 第三章   过约旦河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GPCCC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創世記課程計劃</dc:title>
  <dc:creator>K F Yang</dc:creator>
  <cp:lastModifiedBy>Kuang-Fu</cp:lastModifiedBy>
  <cp:revision>1035</cp:revision>
  <cp:lastPrinted>2019-02-12T00:26:35Z</cp:lastPrinted>
  <dcterms:created xsi:type="dcterms:W3CDTF">2008-12-04T21:22:28Z</dcterms:created>
  <dcterms:modified xsi:type="dcterms:W3CDTF">2025-06-22T06:57:36Z</dcterms:modified>
</cp:coreProperties>
</file>