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0" r:id="rId2"/>
    <p:sldId id="708" r:id="rId3"/>
    <p:sldId id="1084" r:id="rId4"/>
    <p:sldId id="1109" r:id="rId5"/>
    <p:sldId id="1110" r:id="rId6"/>
    <p:sldId id="1111" r:id="rId7"/>
    <p:sldId id="1112" r:id="rId8"/>
    <p:sldId id="1062" r:id="rId9"/>
    <p:sldId id="1089" r:id="rId10"/>
    <p:sldId id="1077" r:id="rId11"/>
    <p:sldId id="1078" r:id="rId12"/>
    <p:sldId id="1079" r:id="rId13"/>
    <p:sldId id="1080" r:id="rId14"/>
    <p:sldId id="1090" r:id="rId15"/>
    <p:sldId id="1106" r:id="rId16"/>
    <p:sldId id="1091" r:id="rId17"/>
    <p:sldId id="1100" r:id="rId18"/>
    <p:sldId id="1101" r:id="rId19"/>
    <p:sldId id="1092" r:id="rId20"/>
    <p:sldId id="1108" r:id="rId21"/>
    <p:sldId id="1115" r:id="rId22"/>
    <p:sldId id="1102" r:id="rId23"/>
    <p:sldId id="1093" r:id="rId24"/>
    <p:sldId id="1094" r:id="rId25"/>
    <p:sldId id="1107" r:id="rId26"/>
    <p:sldId id="1095" r:id="rId27"/>
    <p:sldId id="1096" r:id="rId28"/>
  </p:sldIdLst>
  <p:sldSz cx="12192000" cy="6858000"/>
  <p:notesSz cx="6950075" cy="92360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CC3300"/>
    <a:srgbClr val="CC0066"/>
    <a:srgbClr val="008000"/>
    <a:srgbClr val="6600FF"/>
    <a:srgbClr val="33CC33"/>
    <a:srgbClr val="FF9933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9325" autoAdjust="0"/>
  </p:normalViewPr>
  <p:slideViewPr>
    <p:cSldViewPr showGuides="1">
      <p:cViewPr>
        <p:scale>
          <a:sx n="90" d="100"/>
          <a:sy n="90" d="100"/>
        </p:scale>
        <p:origin x="126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D3173B7E-A2C5-4D5F-83B2-EBE9DA180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5" name="Rectangle 3">
            <a:extLst>
              <a:ext uri="{FF2B5EF4-FFF2-40B4-BE49-F238E27FC236}">
                <a16:creationId xmlns:a16="http://schemas.microsoft.com/office/drawing/2014/main" id="{784A883A-EB0A-4B1E-9A1A-A9C4D5C4DA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6" name="Rectangle 4">
            <a:extLst>
              <a:ext uri="{FF2B5EF4-FFF2-40B4-BE49-F238E27FC236}">
                <a16:creationId xmlns:a16="http://schemas.microsoft.com/office/drawing/2014/main" id="{652C84AE-2583-4DF7-AAB1-9418522D9A5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7" name="Rectangle 5">
            <a:extLst>
              <a:ext uri="{FF2B5EF4-FFF2-40B4-BE49-F238E27FC236}">
                <a16:creationId xmlns:a16="http://schemas.microsoft.com/office/drawing/2014/main" id="{7D374BD4-C6E7-4D06-ACB5-C845B7E41F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DA874880-68E3-4A9A-8880-A0AED648314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9714D0-74F9-4CE5-A31A-2F418DFD51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05863-E59E-4B27-90F0-BD7D303D05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363EF2F-9AC5-4A42-97CA-EDDF740C024B}" type="datetimeFigureOut">
              <a:rPr lang="en-US"/>
              <a:pPr>
                <a:defRPr/>
              </a:pPr>
              <a:t>7/6/2025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559542-1A2C-49F5-A476-1F52DFB4C1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BF962AD-3836-45A0-9D54-5FB04F36C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4E44F-6D92-4327-BFAC-50CE087EB9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F4877-C66F-47B2-8A27-DD0B23FD6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838F38A-4F2E-4636-B180-A38D27AF5E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4EF19E5A-DB91-79F2-FE7E-8EB77CF429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BB6552E-E739-7AC4-BED6-FEA324E544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>
                <a:ea typeface="新細明體" panose="02020500000000000000" pitchFamily="18" charset="-120"/>
              </a:rPr>
              <a:t>神要以色列人在当天扎营的地方，摆设那从约旦河中，拿出来的</a:t>
            </a:r>
            <a:r>
              <a:rPr lang="en-US" altLang="zh-CN" dirty="0">
                <a:ea typeface="新細明體" panose="02020500000000000000" pitchFamily="18" charset="-120"/>
              </a:rPr>
              <a:t>12</a:t>
            </a:r>
            <a:r>
              <a:rPr lang="zh-CN" altLang="en-US" dirty="0">
                <a:ea typeface="新細明體" panose="02020500000000000000" pitchFamily="18" charset="-120"/>
              </a:rPr>
              <a:t>块石头，不只是成为他们焦虑惧怕时的提醒和鼓励，因为神在他们身上行了大神迹，所以他们有神与他们同行。也是让他们可以把神的作为传递给他们的子孙和子孙的子孙，藉着缅怀这</a:t>
            </a:r>
            <a:r>
              <a:rPr lang="en-US" altLang="zh-CN" dirty="0">
                <a:ea typeface="新細明體" panose="02020500000000000000" pitchFamily="18" charset="-120"/>
              </a:rPr>
              <a:t>12</a:t>
            </a:r>
            <a:r>
              <a:rPr lang="zh-CN" altLang="en-US" dirty="0">
                <a:ea typeface="新細明體" panose="02020500000000000000" pitchFamily="18" charset="-120"/>
              </a:rPr>
              <a:t>块石头，述说当年他们祖宗所经历的神迹。而约书亚所立在约旦河中的</a:t>
            </a:r>
            <a:r>
              <a:rPr lang="en-US" altLang="zh-CN" dirty="0">
                <a:ea typeface="新細明體" panose="02020500000000000000" pitchFamily="18" charset="-120"/>
              </a:rPr>
              <a:t>12</a:t>
            </a:r>
            <a:r>
              <a:rPr lang="zh-CN" altLang="en-US" dirty="0">
                <a:ea typeface="新細明體" panose="02020500000000000000" pitchFamily="18" charset="-120"/>
              </a:rPr>
              <a:t>块石头，也是异曲同工，都是为了鼓励和教导即将争战的以色列人，和他们将来的子孙，要信靠神。</a:t>
            </a:r>
            <a:endParaRPr lang="en-US" altLang="zh-CN" dirty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dirty="0">
                <a:ea typeface="新細明體" panose="02020500000000000000" pitchFamily="18" charset="-120"/>
              </a:rPr>
              <a:t>今天神也是把传递信仰给儿女子孙的责任托付给父母、祖父母，在各样的节期里（圣诞节、复活节、受难日、万圣节</a:t>
            </a:r>
            <a:r>
              <a:rPr lang="en-US" altLang="zh-CN" dirty="0">
                <a:ea typeface="新細明體" panose="02020500000000000000" pitchFamily="18" charset="-120"/>
              </a:rPr>
              <a:t>/</a:t>
            </a:r>
            <a:r>
              <a:rPr lang="zh-CN" altLang="en-US" dirty="0">
                <a:ea typeface="新細明體" panose="02020500000000000000" pitchFamily="18" charset="-120"/>
              </a:rPr>
              <a:t>宗教改革纪念日），教导神的话语和作为。对于自己蒙受神恩典的见证（如：得救见证、蒙医治的见证、蒙保守的见证、蒙供应的见证，蒙释放的见证</a:t>
            </a:r>
            <a:r>
              <a:rPr lang="en-US" altLang="zh-CN" dirty="0">
                <a:ea typeface="新細明體" panose="02020500000000000000" pitchFamily="18" charset="-120"/>
              </a:rPr>
              <a:t>…</a:t>
            </a:r>
            <a:r>
              <a:rPr lang="zh-CN" altLang="en-US" dirty="0">
                <a:ea typeface="新細明體" panose="02020500000000000000" pitchFamily="18" charset="-120"/>
              </a:rPr>
              <a:t>），也当写下来，在合适的时机向儿女和子孙述说。神要我们用各样的智慧、途径，述说神的作为，带领人到主的面前。</a:t>
            </a:r>
            <a:endParaRPr lang="en-US" altLang="en-US" dirty="0">
              <a:ea typeface="新細明體" panose="02020500000000000000" pitchFamily="18" charset="-12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41FAE9B-45CA-5513-5561-CF42E7BF0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01E438F-6C68-45D0-87E8-EF12802A4B5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44F14DF-5E10-BD47-504D-7F51E3AA24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2BE8C8F-6757-6618-E978-DF362CDB57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>
                <a:ea typeface="新細明體" panose="02020500000000000000" pitchFamily="18" charset="-120"/>
              </a:rPr>
              <a:t>很显然，神在乎的是以色列人和他的关系，在争战之前，这个关系必须先回复正确“约”的关系。所以以色列人先要受割礼，表明他们是神的选民，是凭着神与亚伯拉罕所立的约，来承受迦南地。其次，以色列人要先守逾越节，顺服神的命令，也纪念、宣告神的救赎。最终来看，神要以色列人知道，他们争战的得胜，是在乎神，也在乎他们与神关系的正确，好让神的荣耀、能力彰显在他们身上。</a:t>
            </a:r>
            <a:endParaRPr lang="en-US" altLang="zh-CN" dirty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dirty="0">
                <a:ea typeface="新細明體" panose="02020500000000000000" pitchFamily="18" charset="-120"/>
              </a:rPr>
              <a:t>可见，今天我们所作的任何事奉，也都要明白，不是靠自己的能力，而是靠神的大能，是神为我们争战而得胜。因此，我们事奉的人，必须紧紧地倚靠神，也在自身与神的关系上，保守圣洁、谦卑，没有罪的拦阻，以至于神的荣耀、大能，就能够彰显在我们的事奉上。</a:t>
            </a:r>
            <a:endParaRPr lang="en-US" altLang="en-US" dirty="0">
              <a:ea typeface="新細明體" panose="02020500000000000000" pitchFamily="18" charset="-12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30DC6D3-969A-FABA-FFB9-07A4EB39C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E6A7D96-CA65-46D6-8342-ABC9320843F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9ED8DDB-7E84-3782-19A3-854B50D45E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B4885DF-10A1-529C-593D-E658C294E5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>
                <a:ea typeface="新細明體" panose="02020500000000000000" pitchFamily="18" charset="-120"/>
              </a:rPr>
              <a:t>约书亚在面对耶利哥成时，必是会忧心忡忡，怎么攻城？城墙高大坚固，守备深严。而以色列人的战士，不过是乌合之众，未经过严格训练，又无攻城利器。此人的出现，竟自称为耶和华军队的元帅，要他如同奴隶般的听命于他。原来，神亲自来鼓励他，来带领他和以色列人争战，只要约书亚交出他心中的主权，信靠神，神就使他得胜。</a:t>
            </a:r>
            <a:endParaRPr lang="en-US" altLang="zh-CN" dirty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dirty="0">
                <a:ea typeface="新細明體" panose="02020500000000000000" pitchFamily="18" charset="-120"/>
              </a:rPr>
              <a:t>我们今天也需要了解，我们面对的是属灵的争战，是与空中属恶魔的争战，因此，我们倚靠的不是我们的肉体血气，而是神的大能。我们也了解率领我们得胜的是主（林后</a:t>
            </a:r>
            <a:r>
              <a:rPr lang="en-US" altLang="zh-CN" dirty="0">
                <a:ea typeface="新細明體" panose="02020500000000000000" pitchFamily="18" charset="-120"/>
              </a:rPr>
              <a:t>2:14</a:t>
            </a:r>
            <a:r>
              <a:rPr lang="zh-CN" altLang="en-US" dirty="0">
                <a:ea typeface="新細明體" panose="02020500000000000000" pitchFamily="18" charset="-120"/>
              </a:rPr>
              <a:t>），不是我们。所以，我们要跟从主（约</a:t>
            </a:r>
            <a:r>
              <a:rPr lang="en-US" altLang="zh-CN" dirty="0">
                <a:ea typeface="新細明體" panose="02020500000000000000" pitchFamily="18" charset="-120"/>
              </a:rPr>
              <a:t>12:26</a:t>
            </a:r>
            <a:r>
              <a:rPr lang="zh-CN" altLang="en-US" dirty="0">
                <a:ea typeface="新細明體" panose="02020500000000000000" pitchFamily="18" charset="-120"/>
              </a:rPr>
              <a:t>），他藉着圣经话语告诉我们该作的事，该如何作。我们也深信主已经感动我们，要我们在祷告中，寻求他的旨意，在耶稣的宝血里得洁净，照着真理的教导去做（弗</a:t>
            </a:r>
            <a:r>
              <a:rPr lang="en-US" altLang="zh-CN" dirty="0">
                <a:ea typeface="新細明體" panose="02020500000000000000" pitchFamily="18" charset="-120"/>
              </a:rPr>
              <a:t>6:10</a:t>
            </a:r>
            <a:r>
              <a:rPr lang="zh-CN" altLang="en-US" dirty="0">
                <a:ea typeface="新細明體" panose="02020500000000000000" pitchFamily="18" charset="-120"/>
              </a:rPr>
              <a:t>）。主权交给主，顺服他，靠着圣灵的能力去做，然后把结果交托给神，神就把平安和美好的结果赐给我们。</a:t>
            </a:r>
            <a:endParaRPr lang="en-US" altLang="en-US" dirty="0">
              <a:ea typeface="新細明體" panose="02020500000000000000" pitchFamily="18" charset="-12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A75B1CF-F710-C1E3-6C96-7171ACB4B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D1B8324-DE6E-4BC4-9B67-9DB2A7ABA3A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6DF7EC-768F-B510-3A50-A3114AD46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DDF9D-8218-D15B-13A9-D8EB7C282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7B6B3F-88BE-48E1-36C3-E9EC44B271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7E4F6-0D59-45F5-8596-E567EF88EBE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701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BCB0B5-3267-6196-212F-075719AA8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09A616-CC90-BB56-6D40-59D883C60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97D43D-149E-65ED-5966-EEF09AC62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57025-DF32-4EBF-895B-D1853D773F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13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F732BA-9A34-100C-965C-1B3E3D6054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D9CC11-28ED-9D28-FE18-11BD7E2DA5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DCDCE-DF79-2BC9-5366-ABC60D377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B2FC0-6A1C-45DA-AE5A-53B4266680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124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28ADD5-CC72-927C-C645-FC59AD0CA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9AC856-A4B3-BF83-B602-3CB815B52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F2B799-D5D3-D9C9-75F9-D1D08663D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3CE18-D8C5-431A-9337-892176F24A4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650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70A445-95CF-662B-0C5B-868703A270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73ED0B-FC0F-FF0A-FC6F-E8A699396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6FA6F8-6203-D7E5-AF65-C517CE4DA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D6DC2-0EA1-4C8D-AD1B-95E045FDDC8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470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593D97-3610-228C-C936-80E91A480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CEC10-BDA7-9521-0BD7-E1B22B82E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860C2-4ED4-C08F-D7EA-FDB1096A4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4E5C2-2970-4836-9E78-675FA5E71B4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109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76B81B-7AC9-E68C-9FEB-F2FC60681A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09913A-50B2-9289-9FF4-AC58A293B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1DC6FE-63FE-A835-1248-54063D6B0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35C76-D677-4E4C-B98A-55A8063B41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752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9E9EA32-BA97-5B9F-A792-6E226D861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9DB0F0-78FC-3A48-ECE4-2493809E9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80F3ED-37AB-FD4B-78C9-C9BFD4396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D7F7B-1043-4A1A-8D38-D53255FF62B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711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52E511-B33D-5F85-4A2C-24AB1029C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A63808-A96F-1573-A4AD-9A19CE029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58B992-78E1-F441-0AE3-853392BA9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5EC6A-C1BE-453A-93F4-C1B280B56B9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973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03824-2C9F-942F-7061-C318BA1D7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E7EFD6-6DD5-2D87-E872-3E743646E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2673A-A4F6-53E9-1996-130998760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FF340-EE56-4B37-9654-700189B28E0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41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08522C-639F-D94C-391E-B4BFDCDE4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E54B3A-642B-EA89-94EB-1DCD63700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B3E96A-C8B6-1CFC-5102-5E6985556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BF980-0068-4CAD-86CF-D2565761593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258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CBCE6B-EFC9-61B7-9CCF-36111009C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299A8D-530B-C606-D8B7-4F5F23531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4153F1-C4F5-44A0-BC3F-EED3E869CA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60B0D8-6A90-4792-BE90-A29B442DE9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6F9E9EB-AA3B-4C90-8EE8-054A8D86D0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33D9BF59-39AE-40B0-A57C-8A86C0CB1A2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7E0CD90-6373-E554-0FAF-CA0CED738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438400"/>
            <a:ext cx="9144000" cy="1524000"/>
          </a:xfrm>
        </p:spPr>
        <p:txBody>
          <a:bodyPr/>
          <a:lstStyle/>
          <a:p>
            <a:pPr eaLnBrk="1" hangingPunct="1"/>
            <a:r>
              <a:rPr lang="zh-CN" altLang="en-US" sz="5000" b="1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约书亚记</a:t>
            </a:r>
            <a:br>
              <a:rPr lang="zh-CN" altLang="en-US" sz="5000" b="1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zh-CN" altLang="zh-TW" sz="5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50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zh-TW" altLang="en-US" sz="50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四</a:t>
            </a:r>
            <a:r>
              <a:rPr lang="zh-CN" altLang="en-US" sz="50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课</a:t>
            </a:r>
            <a:br>
              <a:rPr lang="zh-CN" altLang="zh-TW" sz="50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50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zh-TW" altLang="en-US" sz="50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四章  </a:t>
            </a:r>
            <a:r>
              <a:rPr lang="zh-CN" altLang="en-US" sz="50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立石纪念</a:t>
            </a:r>
            <a:br>
              <a:rPr lang="en-US" altLang="zh-CN" sz="50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TW" altLang="en-US" sz="50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第五章  </a:t>
            </a:r>
            <a:r>
              <a:rPr lang="zh-CN" altLang="en-US" sz="50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预备争战</a:t>
            </a:r>
            <a:br>
              <a:rPr lang="en-US" altLang="zh-TW" sz="5000" b="1" dirty="0">
                <a:solidFill>
                  <a:srgbClr val="0066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endParaRPr lang="en-US" altLang="zh-TW" sz="5000" b="1" dirty="0">
              <a:solidFill>
                <a:srgbClr val="0066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3F47E3B9-C4D4-29D5-DD76-3B06639106E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688975" indent="-688975">
              <a:spcBef>
                <a:spcPts val="0"/>
              </a:spcBef>
              <a:spcAft>
                <a:spcPts val="600"/>
              </a:spcAft>
              <a:buNone/>
              <a:tabLst>
                <a:tab pos="6889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约书亚另立一个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个石头的石堆在祭司脚立之处，这个举动使我们想起亚伯拉罕（创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12:7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）和雅各（创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28:18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）类似的行为，为的是表明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-</a:t>
            </a:r>
          </a:p>
          <a:p>
            <a:pPr marL="688975" indent="-688975">
              <a:spcBef>
                <a:spcPts val="0"/>
              </a:spcBef>
              <a:spcAft>
                <a:spcPts val="600"/>
              </a:spcAft>
              <a:buNone/>
              <a:tabLst>
                <a:tab pos="6889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经历了神的恩典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”和“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神的信实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FA5BF8E-C4A2-31C4-E623-858C3287023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688975" indent="-688975">
              <a:lnSpc>
                <a:spcPts val="5200"/>
              </a:lnSpc>
              <a:buNone/>
              <a:tabLst>
                <a:tab pos="6889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4. 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约但河水的回流与断绝（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3:15-16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），时间的恰到好处，表明这事出于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神大能的作为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54B7234B-F460-2FF8-0CD9-45DBEE178F6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533400"/>
            <a:ext cx="11429999" cy="6858000"/>
          </a:xfrm>
        </p:spPr>
        <p:txBody>
          <a:bodyPr/>
          <a:lstStyle/>
          <a:p>
            <a:pPr marL="688975" indent="-688975">
              <a:spcBef>
                <a:spcPts val="0"/>
              </a:spcBef>
              <a:spcAft>
                <a:spcPts val="600"/>
              </a:spcAft>
              <a:buNone/>
              <a:tabLst>
                <a:tab pos="6889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神将信仰传递的责任透过不同的管道来达成，其中有：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8975" indent="1588">
              <a:spcBef>
                <a:spcPts val="0"/>
              </a:spcBef>
              <a:spcAft>
                <a:spcPts val="600"/>
              </a:spcAft>
              <a:buNone/>
              <a:tabLst>
                <a:tab pos="6889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遵守规律的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节期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未</a:t>
            </a:r>
            <a:r>
              <a:rPr lang="en-US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23</a:t>
            </a:r>
            <a:r>
              <a:rPr lang="zh-CN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</a:t>
            </a:r>
            <a:r>
              <a:rPr lang="en-US" altLang="zh-CN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marL="688975" indent="1588">
              <a:spcBef>
                <a:spcPts val="0"/>
              </a:spcBef>
              <a:spcAft>
                <a:spcPts val="600"/>
              </a:spcAft>
              <a:buNone/>
              <a:tabLst>
                <a:tab pos="6889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祭司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利未人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的教导 </a:t>
            </a:r>
            <a:r>
              <a:rPr lang="en-US" altLang="zh-CN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申</a:t>
            </a:r>
            <a:r>
              <a:rPr lang="en-US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31:12</a:t>
            </a:r>
            <a:r>
              <a:rPr lang="en-US" altLang="zh-CN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en-US" sz="36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8975" indent="1588">
              <a:spcBef>
                <a:spcPts val="0"/>
              </a:spcBef>
              <a:spcAft>
                <a:spcPts val="600"/>
              </a:spcAft>
              <a:buNone/>
              <a:tabLst>
                <a:tab pos="6889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三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父母在家庭中的教导</a:t>
            </a:r>
            <a:r>
              <a:rPr lang="zh-CN" altLang="en-US" sz="4400" b="1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申</a:t>
            </a:r>
            <a:r>
              <a:rPr lang="en-US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6:6-9</a:t>
            </a:r>
            <a:r>
              <a:rPr lang="en-US" altLang="zh-CN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书</a:t>
            </a:r>
            <a:r>
              <a:rPr lang="en-US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4:21-22</a:t>
            </a:r>
            <a:r>
              <a:rPr lang="en-US" altLang="zh-CN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8975" indent="1588">
              <a:spcBef>
                <a:spcPts val="0"/>
              </a:spcBef>
              <a:spcAft>
                <a:spcPts val="600"/>
              </a:spcAft>
              <a:buNone/>
              <a:tabLst>
                <a:tab pos="688975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可见在家庭中属灵的教导是何等重要，其中父亲的责任更是重要。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逾越节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割礼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过约但河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的教导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8A05F065-9DB1-1F62-D21C-DB722335CB9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29999" cy="6858000"/>
          </a:xfrm>
        </p:spPr>
        <p:txBody>
          <a:bodyPr/>
          <a:lstStyle/>
          <a:p>
            <a:pPr marL="688975" indent="-688975">
              <a:buNone/>
              <a:tabLst>
                <a:tab pos="6889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约但河的石堆，不止是“使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以色列人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敬畏神”，更是让“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万民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知道耶和华是神”。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6B763F14-3960-656F-8CD4-54D1F04B5C4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61950" y="685800"/>
            <a:ext cx="11468100" cy="6858000"/>
          </a:xfrm>
        </p:spPr>
        <p:txBody>
          <a:bodyPr/>
          <a:lstStyle/>
          <a:p>
            <a:pPr marL="574675" indent="-574675">
              <a:buNone/>
              <a:tabLst>
                <a:tab pos="5746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我们可以体会以色列人的第一个迦南地的晚上，在吉甲地的营火房，他们：“面对一个崭新且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陌生的环境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”，“忧心着即将开始的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争战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”，“兴奋的回忆过约但河的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神迹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”和“望着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个在他们中间的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石头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”，多么复杂的心情，但是他们肯定的是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——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在他们中间。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17114D0-2A0A-6236-3D01-0CDBFE07C44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问题讨论</a:t>
            </a:r>
            <a:endParaRPr lang="en-US" altLang="en-US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从立石纪念神迹的事情来看，神是透过什么方法，使将来的世代能知道神的作为？同样的，今日我们如何将信仰传递给下一代？</a:t>
            </a:r>
            <a:endParaRPr lang="en-US" altLang="zh-CN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（诗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78:4,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弗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6:4,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西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1:29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en-US" sz="40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84C5A937-648F-235B-7535-21D25B80212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29999" cy="68580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600"/>
              </a:spcAft>
              <a:buNone/>
              <a:tabLst>
                <a:tab pos="5746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神并未急着要以色列人争战，反而要他们先受割礼，使他们疼痛数天，连自卫的能力都没有，这是因为割礼带来许多属灵的意义：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8975" indent="1087438">
              <a:spcBef>
                <a:spcPts val="0"/>
              </a:spcBef>
              <a:spcAft>
                <a:spcPts val="600"/>
              </a:spcAft>
              <a:buNone/>
              <a:tabLst>
                <a:tab pos="6889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回复约的关系</a:t>
            </a:r>
            <a:r>
              <a:rPr lang="zh-CN" altLang="en-US" sz="4400" b="1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创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17:8-10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8975" indent="1087438">
              <a:spcBef>
                <a:spcPts val="0"/>
              </a:spcBef>
              <a:spcAft>
                <a:spcPts val="600"/>
              </a:spcAft>
              <a:buNone/>
              <a:tabLst>
                <a:tab pos="6889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受割礼方能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守逾越节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出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12:48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8975" indent="1087438">
              <a:spcBef>
                <a:spcPts val="0"/>
              </a:spcBef>
              <a:spcAft>
                <a:spcPts val="600"/>
              </a:spcAft>
              <a:buNone/>
              <a:tabLst>
                <a:tab pos="6889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三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自洁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方能为神所使用 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提后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2:21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8975" indent="1087438">
              <a:spcBef>
                <a:spcPts val="0"/>
              </a:spcBef>
              <a:spcAft>
                <a:spcPts val="600"/>
              </a:spcAft>
              <a:buNone/>
              <a:tabLst>
                <a:tab pos="6889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四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表明这是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属灵的争战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弗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6:12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61F9B17D-6F09-D649-68CE-68FCCD9F08C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688975" indent="-688975">
              <a:spcBef>
                <a:spcPts val="0"/>
              </a:spcBef>
              <a:spcAft>
                <a:spcPts val="600"/>
              </a:spcAft>
              <a:buNone/>
              <a:tabLst>
                <a:tab pos="6889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9.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第九节可能言及埃及人讥笑以色列人，迟迟未能进入应许之地的羞辱，“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吉甲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 的字根是“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圆圈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”之意。很可能这十二块石头是排成一个圆形图案。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FA24010A-6C2C-4213-9264-D87FBBA1EC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862013" indent="-862013">
              <a:lnSpc>
                <a:spcPts val="5200"/>
              </a:lnSpc>
              <a:buNone/>
              <a:tabLst>
                <a:tab pos="862013" algn="l"/>
              </a:tabLst>
              <a:defRPr/>
            </a:pPr>
            <a:r>
              <a:rPr lang="en-US" altLang="zh-CN" sz="44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10.	</a:t>
            </a:r>
            <a:r>
              <a:rPr lang="zh-CN" altLang="en-US" sz="44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以色列人第一次过逾越节是在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埃及</a:t>
            </a:r>
            <a:r>
              <a:rPr lang="zh-CN" altLang="en-US" sz="44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，第二次是在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西乃山</a:t>
            </a:r>
            <a:r>
              <a:rPr lang="zh-CN" altLang="en-US" sz="44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下，第三次则在迦南的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吉甲</a:t>
            </a:r>
            <a:r>
              <a:rPr lang="zh-CN" altLang="en-US" sz="44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b="1" dirty="0">
              <a:latin typeface="Times New Roman" panose="02020603050405020304" pitchFamily="18" charset="0"/>
              <a:ea typeface="KaiTi" pitchFamily="49" charset="-122"/>
              <a:cs typeface="Times New Roman" panose="02020603050405020304" pitchFamily="18" charset="0"/>
            </a:endParaRPr>
          </a:p>
          <a:p>
            <a:pPr marL="914400" indent="-914400" algn="ctr">
              <a:lnSpc>
                <a:spcPts val="5200"/>
              </a:lnSpc>
              <a:buNone/>
              <a:tabLst>
                <a:tab pos="914400" algn="l"/>
              </a:tabLst>
              <a:defRPr/>
            </a:pPr>
            <a:r>
              <a:rPr lang="zh-CN" altLang="en-US" sz="44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守逾越节乃是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纪念主的救恩</a:t>
            </a:r>
            <a:r>
              <a:rPr lang="zh-CN" altLang="en-US" sz="44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。</a:t>
            </a:r>
            <a:endParaRPr lang="en-US" sz="4400" b="1" dirty="0">
              <a:latin typeface="Times New Roman" panose="02020603050405020304" pitchFamily="18" charset="0"/>
              <a:ea typeface="KaiTi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2E8A70E5-EFAE-1896-E373-1CA8ECD87EF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914400" indent="-914400">
              <a:buNone/>
              <a:tabLst>
                <a:tab pos="914400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在旷野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年中，虽然以色列人背逆神，神仍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信实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的每日供应吗哪给与二百万的以色列人，直到入迦南地才停止，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神的恩典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昭然可见。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9698F919-9FC0-24F0-4DB5-5B21D94EA3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11430000" cy="6781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壹</a:t>
            </a:r>
            <a:r>
              <a:rPr lang="en-US" altLang="zh-CN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前言</a:t>
            </a:r>
            <a:endParaRPr lang="en-US" altLang="en-US" sz="4400" b="1" u="sng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两百万的以色列人进入一个完全陌生的土地，前有许多城坚敌强的险阻，后无退路可遁，他们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唯一可抓住的是神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，这也是神要他们学习和经历的功课。</a:t>
            </a:r>
            <a:endParaRPr lang="zh-TW" altLang="en-US" sz="4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22953017-8D98-CB39-7224-C15B8D2222D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问题讨论</a:t>
            </a:r>
            <a:endParaRPr lang="en-US" altLang="en-US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从兵家常识来看，当军队士气高昂之际，一鼓作气攻城陷阵是理所当然。然而神却先让以色列人作了一些事情，在这件事情上，我们学习到那些属灵的原则？</a:t>
            </a:r>
            <a:endParaRPr lang="en-US" altLang="zh-CN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（约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15:5,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林后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10:3-4,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提后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2:21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FFD3742-EFD4-7842-B763-5CA1AEE45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27" name="Picture 2" descr="http://www.bibleprobe.com/Joshuaangel.jpg">
            <a:extLst>
              <a:ext uri="{FF2B5EF4-FFF2-40B4-BE49-F238E27FC236}">
                <a16:creationId xmlns:a16="http://schemas.microsoft.com/office/drawing/2014/main" id="{F319A8F8-93CF-E275-1882-C4CFD4049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"/>
            <a:ext cx="7467600" cy="701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4733BF83-C025-5F6A-0987-DFFE35B6C22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19100" y="685800"/>
            <a:ext cx="11353799" cy="6858000"/>
          </a:xfrm>
        </p:spPr>
        <p:txBody>
          <a:bodyPr/>
          <a:lstStyle/>
          <a:p>
            <a:pPr marL="801688" indent="-801688">
              <a:spcBef>
                <a:spcPct val="0"/>
              </a:spcBef>
              <a:buNone/>
              <a:tabLst>
                <a:tab pos="801688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约书亚面对坚固的耶利哥城堡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心中不免忧心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正在筹划如何运用有限的兵器、人力来攻城之时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突见一人站立在前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手中拿着已拔出刀鞘的刀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当约书亚问他是友是敌时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对方却答非所问的说：“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我是耶和华军队的元帅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我现在来了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。”一听见此话，约书亚立刻俯伏下拜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并顺服他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马上将脚上的草鞋脱下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如同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年前 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摩西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遇到神时的吩咐一样。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6BA8095A-73C6-3705-68AC-029399776A3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914400" indent="-914400"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这元帅手中所持拔出刀鞘的刀，表明“迦南人受的审判必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不再耽延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”。 祂的称呼表明这场战争是“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属神的争战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，不是属人的争战”。同时祂也要求“约书亚先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自洁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谦卑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下来”。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8CB77E23-6C78-ED45-8C63-3114CE57CA1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1" y="762000"/>
            <a:ext cx="11125200" cy="6858000"/>
          </a:xfrm>
        </p:spPr>
        <p:txBody>
          <a:bodyPr/>
          <a:lstStyle/>
          <a:p>
            <a:pPr marL="914400" indent="-914400"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14. 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这启示了基督徒今日的事奉观：</a:t>
            </a:r>
            <a:endParaRPr lang="en-US" altLang="en-US" sz="4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881188" indent="-1084263">
              <a:spcBef>
                <a:spcPts val="0"/>
              </a:spcBef>
              <a:spcAft>
                <a:spcPts val="600"/>
              </a:spcAft>
              <a:buNone/>
              <a:tabLst>
                <a:tab pos="1881188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事奉中的争战是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神的争战、神的工作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，不是人的争战，人的工作。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881188" indent="-1084263">
              <a:spcBef>
                <a:spcPts val="0"/>
              </a:spcBef>
              <a:spcAft>
                <a:spcPts val="600"/>
              </a:spcAft>
              <a:buNone/>
              <a:tabLst>
                <a:tab pos="1881188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事奉以先，神要“先对付祂拣选的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器皿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，才对付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事情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881188" indent="-1084263">
              <a:spcBef>
                <a:spcPts val="0"/>
              </a:spcBef>
              <a:spcAft>
                <a:spcPts val="600"/>
              </a:spcAft>
              <a:buNone/>
              <a:tabLst>
                <a:tab pos="1881188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三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事奉时人“要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自洁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，要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顺服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”，方能争战，事奉有力。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529AA41D-7685-91FB-8FBE-EE306187E48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问题讨论</a:t>
            </a:r>
            <a:endParaRPr lang="en-US" altLang="en-US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耶和华军队的元帅出现于约书亚面前，教导了约书亚争战的正确观念。今日的我们，在事奉时是否也该有那些正确的观念？</a:t>
            </a:r>
            <a:endParaRPr lang="en-US" altLang="zh-CN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（约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12:26,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林后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2:14,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弗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6:10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73016C75-0FBF-FB27-EA3C-BFAF599DA5B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肆</a:t>
            </a:r>
            <a:r>
              <a:rPr lang="en-US" altLang="zh-CN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结论</a:t>
            </a:r>
            <a:endParaRPr lang="en-US" altLang="en-US" sz="4400" b="1" u="sng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神选用人来传扬祂的恩典，也用人来完成祂的工作，但是祂必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先对付人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，才开始祂的作为。</a:t>
            </a:r>
            <a:endParaRPr lang="en-US" altLang="en-US" sz="4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6B49BA4D-9660-88E5-7E80-C707FB992AC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0" indent="0" algn="ctr">
              <a:lnSpc>
                <a:spcPts val="5200"/>
              </a:lnSpc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伍</a:t>
            </a:r>
            <a:r>
              <a:rPr lang="en-US" altLang="zh-CN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作业</a:t>
            </a:r>
            <a:endParaRPr lang="en-US" altLang="zh-CN" sz="4400" u="sng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ts val="5200"/>
              </a:lnSpc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速读第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6-7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章，并思想“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神因亚干的罪而使无辜的 </a:t>
            </a:r>
            <a:r>
              <a:rPr 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36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人 死亡，神的处理是否公平？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>
            <a:extLst>
              <a:ext uri="{FF2B5EF4-FFF2-40B4-BE49-F238E27FC236}">
                <a16:creationId xmlns:a16="http://schemas.microsoft.com/office/drawing/2014/main" id="{1715D18D-0220-6D9C-5EA2-8B6144947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7958" r="12500" b="26549"/>
          <a:stretch>
            <a:fillRect/>
          </a:stretch>
        </p:blipFill>
        <p:spPr bwMode="auto">
          <a:xfrm>
            <a:off x="685800" y="533400"/>
            <a:ext cx="10820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F4A486-A820-E99C-EE5A-5AB274AB16A7}"/>
              </a:ext>
            </a:extLst>
          </p:cNvPr>
          <p:cNvSpPr txBox="1"/>
          <p:nvPr/>
        </p:nvSpPr>
        <p:spPr>
          <a:xfrm>
            <a:off x="990600" y="990600"/>
            <a:ext cx="471315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贰</a:t>
            </a:r>
            <a:r>
              <a:rPr lang="en-US" altLang="zh-CN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本书结构大纲</a:t>
            </a:r>
            <a:endParaRPr lang="en-US" sz="4400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inistry127.com/sites/default/files/Crossing-jordan-river.jpg">
            <a:extLst>
              <a:ext uri="{FF2B5EF4-FFF2-40B4-BE49-F238E27FC236}">
                <a16:creationId xmlns:a16="http://schemas.microsoft.com/office/drawing/2014/main" id="{E6C763DA-4263-500B-65C3-282A8B9BF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tahbirds.org/counties/saltlake/MurraySecJordanRiverMGM1.jpg">
            <a:extLst>
              <a:ext uri="{FF2B5EF4-FFF2-40B4-BE49-F238E27FC236}">
                <a16:creationId xmlns:a16="http://schemas.microsoft.com/office/drawing/2014/main" id="{4864AA70-3211-E17E-039B-61D47DEA6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odw1nz.files.wordpress.com/2010/09/raging-river2.jpg?w=614&amp;h=456">
            <a:extLst>
              <a:ext uri="{FF2B5EF4-FFF2-40B4-BE49-F238E27FC236}">
                <a16:creationId xmlns:a16="http://schemas.microsoft.com/office/drawing/2014/main" id="{D9A79493-59BA-3661-9625-6FC38F910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raceofourlord.files.wordpress.com/2012/04/joshua_4.jpg">
            <a:extLst>
              <a:ext uri="{FF2B5EF4-FFF2-40B4-BE49-F238E27FC236}">
                <a16:creationId xmlns:a16="http://schemas.microsoft.com/office/drawing/2014/main" id="{CE877D9C-EB17-457B-A315-E84216412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06" y="495300"/>
            <a:ext cx="83835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80E1006F-DFE0-820A-8220-AE0A44611B9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29999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叁</a:t>
            </a:r>
            <a:r>
              <a:rPr lang="en-US" altLang="zh-CN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经文解释及应用</a:t>
            </a:r>
            <a:endParaRPr lang="en-US" altLang="en-US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4675" indent="-574675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神要每一支派选派一人至祭司脚站定之处取一石头，共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块石头放置于军营住宿之地，这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个人代表了以色列所有的人；约书亚并且解释立纪念石的用意：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574675">
              <a:spcBef>
                <a:spcPts val="0"/>
              </a:spcBef>
              <a:spcAft>
                <a:spcPts val="600"/>
              </a:spcAft>
              <a:buNone/>
              <a:tabLst>
                <a:tab pos="582612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表明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神的作为  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蒙受恩典的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纪念</a:t>
            </a:r>
            <a:endParaRPr lang="en-US" altLang="en-US" sz="4400" b="1" u="sng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574675">
              <a:spcBef>
                <a:spcPts val="0"/>
              </a:spcBef>
              <a:spcAft>
                <a:spcPts val="600"/>
              </a:spcAft>
              <a:buNone/>
              <a:tabLst>
                <a:tab pos="582612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三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教育后人敬畏神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四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软弱时的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激励</a:t>
            </a:r>
            <a:endParaRPr lang="en-US" altLang="en-US" sz="40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178B229-0723-9581-9DFE-E3D6D7A45E1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buNone/>
              <a:tabLst>
                <a:tab pos="5746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“未经雕凿的石头”（参出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20:25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）乃是表明“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完全出于神的恩典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没有人为的功劳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在内。当我们奉献时，我们也当有这种敬畏及感恩的态度。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22606</TotalTime>
  <Words>1941</Words>
  <Application>Microsoft Office PowerPoint</Application>
  <PresentationFormat>Widescreen</PresentationFormat>
  <Paragraphs>56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新細明體</vt:lpstr>
      <vt:lpstr>Calibri</vt:lpstr>
      <vt:lpstr>KaiTi</vt:lpstr>
      <vt:lpstr>文新字海-簡楷</vt:lpstr>
      <vt:lpstr>Times New Roman</vt:lpstr>
      <vt:lpstr>Default Design</vt:lpstr>
      <vt:lpstr>约书亚记  第四课 第四章  立石纪念 第五章  预备争战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GPCCC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創世記課程計劃</dc:title>
  <dc:creator>K F Yang</dc:creator>
  <cp:lastModifiedBy>Kuang-Fu</cp:lastModifiedBy>
  <cp:revision>1050</cp:revision>
  <dcterms:created xsi:type="dcterms:W3CDTF">2008-12-04T21:22:28Z</dcterms:created>
  <dcterms:modified xsi:type="dcterms:W3CDTF">2025-07-07T07:42:46Z</dcterms:modified>
</cp:coreProperties>
</file>