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00" r:id="rId2"/>
    <p:sldId id="708" r:id="rId3"/>
    <p:sldId id="1084" r:id="rId4"/>
    <p:sldId id="1118" r:id="rId5"/>
    <p:sldId id="1117" r:id="rId6"/>
    <p:sldId id="1120" r:id="rId7"/>
    <p:sldId id="1119" r:id="rId8"/>
    <p:sldId id="1509" r:id="rId9"/>
    <p:sldId id="1508" r:id="rId10"/>
    <p:sldId id="1510" r:id="rId11"/>
    <p:sldId id="1062" r:id="rId12"/>
    <p:sldId id="1112" r:id="rId13"/>
    <p:sldId id="1109" r:id="rId14"/>
    <p:sldId id="1089" r:id="rId15"/>
    <p:sldId id="1077" r:id="rId16"/>
    <p:sldId id="1078" r:id="rId17"/>
    <p:sldId id="1110" r:id="rId18"/>
    <p:sldId id="1111" r:id="rId19"/>
    <p:sldId id="1079" r:id="rId20"/>
    <p:sldId id="1106" r:id="rId21"/>
    <p:sldId id="1108" r:id="rId22"/>
    <p:sldId id="1080" r:id="rId23"/>
    <p:sldId id="1121" r:id="rId24"/>
    <p:sldId id="1122" r:id="rId25"/>
    <p:sldId id="1090" r:id="rId26"/>
    <p:sldId id="1091" r:id="rId27"/>
    <p:sldId id="1100" r:id="rId28"/>
    <p:sldId id="1114" r:id="rId29"/>
    <p:sldId id="1101" r:id="rId30"/>
    <p:sldId id="1092" r:id="rId31"/>
    <p:sldId id="1102" r:id="rId32"/>
    <p:sldId id="1093" r:id="rId33"/>
    <p:sldId id="1116" r:id="rId34"/>
    <p:sldId id="1095" r:id="rId35"/>
    <p:sldId id="1107" r:id="rId36"/>
    <p:sldId id="1096" r:id="rId37"/>
  </p:sldIdLst>
  <p:sldSz cx="12192000" cy="6858000"/>
  <p:notesSz cx="6950075" cy="9236075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b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33CC"/>
    <a:srgbClr val="663300"/>
    <a:srgbClr val="008000"/>
    <a:srgbClr val="CC0066"/>
    <a:srgbClr val="6600FF"/>
    <a:srgbClr val="33CC33"/>
    <a:srgbClr val="CC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73113" autoAdjust="0"/>
  </p:normalViewPr>
  <p:slideViewPr>
    <p:cSldViewPr showGuides="1">
      <p:cViewPr varScale="1">
        <p:scale>
          <a:sx n="48" d="100"/>
          <a:sy n="48" d="100"/>
        </p:scale>
        <p:origin x="806" y="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>
            <a:extLst>
              <a:ext uri="{FF2B5EF4-FFF2-40B4-BE49-F238E27FC236}">
                <a16:creationId xmlns:a16="http://schemas.microsoft.com/office/drawing/2014/main" id="{2FA3EB90-E1E4-4F49-FB53-42000825F73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5" name="Rectangle 3">
            <a:extLst>
              <a:ext uri="{FF2B5EF4-FFF2-40B4-BE49-F238E27FC236}">
                <a16:creationId xmlns:a16="http://schemas.microsoft.com/office/drawing/2014/main" id="{D1DCB6DF-6254-A415-B9F1-CB5A38989EC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6" name="Rectangle 4">
            <a:extLst>
              <a:ext uri="{FF2B5EF4-FFF2-40B4-BE49-F238E27FC236}">
                <a16:creationId xmlns:a16="http://schemas.microsoft.com/office/drawing/2014/main" id="{9090F815-390D-E7DC-3009-10689D79D4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99717" name="Rectangle 5">
            <a:extLst>
              <a:ext uri="{FF2B5EF4-FFF2-40B4-BE49-F238E27FC236}">
                <a16:creationId xmlns:a16="http://schemas.microsoft.com/office/drawing/2014/main" id="{97D48365-02AB-8C2A-E078-3AE9A4D775C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772525"/>
            <a:ext cx="30114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74BE7061-EC85-454C-8660-F14B691CCA0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3004BFA-5EE4-0A0B-2599-B18973C34A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CA9DDF-13A4-17BD-ACAA-605475BE71B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D978299-0376-4B65-84F2-FC54A2CDF745}" type="datetimeFigureOut">
              <a:rPr lang="en-US"/>
              <a:pPr>
                <a:defRPr/>
              </a:pPr>
              <a:t>7/11/2025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D8853B5-259E-BFE3-185F-F6CFFE54FA5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6875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1117BEB7-67F2-06EB-00EC-DFEB06A435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387850"/>
            <a:ext cx="5559425" cy="4156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D27431-7B6C-9627-36FC-FA31842CF64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11488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1C4CB6-431A-0EF1-19D9-7B2A8F4628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37000" y="8772525"/>
            <a:ext cx="3011488" cy="4619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68C6748-D0EE-4BE2-BFF4-AD55A16B90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36AD51DC-8B70-E712-DBAA-3B46BF1CE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78342AC4-C7F7-D1B2-A0F7-F2AD5F4AC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03439D7F-88F0-1C5F-5F0E-D417BC6AD1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24927665-F30D-4E6E-A8B9-C4B423BFE466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857FCE9-6299-8514-BCA1-B56C16B5FB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1C39D4D1-B93B-FED4-EA06-DED3C5B3E5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35D6CC1B-2CCC-8764-E54E-EE1907722C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9C31C5B1-26CB-4034-A2BF-E5304AA9B1DE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63C338F9-3879-7D6B-6D47-B0BB473C85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9313586E-6DE1-38A0-3838-6813F955D55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）耶和华神容忍迦南人的罪恶几百年，然而他们无意悔改，执意行恶，当神所定审判的时候来临，神就看他们的罪在那个时候是罪恶满盈（创</a:t>
            </a:r>
            <a:r>
              <a:rPr lang="en-US" altLang="zh-CN">
                <a:ea typeface="新細明體" panose="02020500000000000000" pitchFamily="18" charset="-120"/>
              </a:rPr>
              <a:t>15:16</a:t>
            </a:r>
            <a:r>
              <a:rPr lang="zh-CN" altLang="en-US">
                <a:ea typeface="新細明體" panose="02020500000000000000" pitchFamily="18" charset="-120"/>
              </a:rPr>
              <a:t>），必要审判他们的罪恶。而以色列人在这审判的事情上，不过是神的审判工具。今天，神也是百般忍耐世人的犯罪，乃是愿意人人悔改 （彼后</a:t>
            </a:r>
            <a:r>
              <a:rPr lang="en-US" altLang="zh-CN">
                <a:ea typeface="新細明體" panose="02020500000000000000" pitchFamily="18" charset="-120"/>
              </a:rPr>
              <a:t>3:9</a:t>
            </a:r>
            <a:r>
              <a:rPr lang="zh-CN" altLang="en-US">
                <a:ea typeface="新細明體" panose="02020500000000000000" pitchFamily="18" charset="-120"/>
              </a:rPr>
              <a:t>），但是神万不以有罪为无罪，必要审判罪恶（鸿</a:t>
            </a:r>
            <a:r>
              <a:rPr lang="en-US" altLang="zh-CN">
                <a:ea typeface="新細明體" panose="02020500000000000000" pitchFamily="18" charset="-120"/>
              </a:rPr>
              <a:t>1:3</a:t>
            </a:r>
            <a:r>
              <a:rPr lang="zh-CN" altLang="en-US">
                <a:ea typeface="新細明體" panose="02020500000000000000" pitchFamily="18" charset="-120"/>
              </a:rPr>
              <a:t>），神的审判世界，必然来到。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迦南人离弃真神，自作偶像，任意而行，从考古的资料中，他们甚至焚烧自己的儿女，献祭给神，而且在祭祀时，放纵情欲，苟合行淫。今天，或许我们不是像当时迦南人这样的淫乱败坏，但是在神圣洁的标准下，我们无一人可以被神称为是义人，连一个都没有（罗</a:t>
            </a:r>
            <a:r>
              <a:rPr lang="en-US" altLang="zh-CN">
                <a:ea typeface="新細明體" panose="02020500000000000000" pitchFamily="18" charset="-120"/>
              </a:rPr>
              <a:t>3:10</a:t>
            </a:r>
            <a:r>
              <a:rPr lang="zh-CN" altLang="en-US">
                <a:ea typeface="新細明體" panose="02020500000000000000" pitchFamily="18" charset="-120"/>
              </a:rPr>
              <a:t>），事实上，神所启示的律法，正是显明我们的亏欠，我们心中不完全以神为神，而且我们的心思意念常存不洁的思想，自大自傲，无法站立在神的面前（罗</a:t>
            </a:r>
            <a:r>
              <a:rPr lang="en-US" altLang="zh-CN">
                <a:ea typeface="新細明體" panose="02020500000000000000" pitchFamily="18" charset="-120"/>
              </a:rPr>
              <a:t>3:20</a:t>
            </a:r>
            <a:r>
              <a:rPr lang="zh-CN" altLang="en-US">
                <a:ea typeface="新細明體" panose="02020500000000000000" pitchFamily="18" charset="-120"/>
              </a:rPr>
              <a:t>），本是该被定罪。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3</a:t>
            </a:r>
            <a:r>
              <a:rPr lang="zh-CN" altLang="en-US">
                <a:ea typeface="新細明體" panose="02020500000000000000" pitchFamily="18" charset="-120"/>
              </a:rPr>
              <a:t>）虽然迦南人因着罪，理当沉沦受审，然而，神容许喇合和她的家人，逃离审判，不至于死亡，全因他们愿意投靠耶和华，相信神已经将迦南地赐给以色列人，他们在信心上愿意认同神的选民以色列人，所以他们得着拯救，不被审判。神赦免、拯救喇合和她的家人，全因他们信靠神。今天和将来，神赦免、拯救罪人的原则，仍然不变，只要任何人愿意投靠神，信靠神为世人预备的救恩，也就是藉着耶稣基督的救赎，他的死乃是承当我们罪的刑罚，当我们信靠他的救赎，神公义就得着满足（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林后</a:t>
            </a:r>
            <a:r>
              <a:rPr lang="en-US" altLang="en-US">
                <a:latin typeface="KaiTi" panose="02010609060101010101" pitchFamily="49" charset="-122"/>
                <a:ea typeface="KaiTi" panose="02010609060101010101" pitchFamily="49" charset="-122"/>
              </a:rPr>
              <a:t>5:21</a:t>
            </a:r>
            <a:r>
              <a:rPr lang="zh-CN" altLang="en-US">
                <a:latin typeface="KaiTi" panose="02010609060101010101" pitchFamily="49" charset="-122"/>
                <a:ea typeface="KaiTi" panose="02010609060101010101" pitchFamily="49" charset="-122"/>
              </a:rPr>
              <a:t>）</a:t>
            </a:r>
            <a:r>
              <a:rPr lang="zh-CN" altLang="en-US">
                <a:ea typeface="新細明體" panose="02020500000000000000" pitchFamily="18" charset="-120"/>
              </a:rPr>
              <a:t>，如此，我们就可以蒙拯救，被神称为是义人。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>
                <a:ea typeface="新細明體" panose="02020500000000000000" pitchFamily="18" charset="-120"/>
              </a:rPr>
              <a:t>4</a:t>
            </a:r>
            <a:r>
              <a:rPr lang="zh-CN" altLang="en-US">
                <a:ea typeface="新細明體" panose="02020500000000000000" pitchFamily="18" charset="-120"/>
              </a:rPr>
              <a:t>）可见，神对耶利哥城的审判，其实也是一个预表，让后来的世人知道，每一个人都可以和喇合一家一样，投靠耶稣基督，信靠他的救恩，就不至灭亡，反得永生。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ACC903CE-E994-8AD6-060C-7128FFC812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060EC598-EEEB-400D-A93F-C1A02E73D0F8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68C6748-D0EE-4BE2-BFF4-AD55A16B90A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4411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95C56BDD-63E6-8255-9EC7-9A6E9982E4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6DE10A49-410D-5E53-AA0E-42229839D3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以色列人攻艾城失败的原因为：</a:t>
            </a: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）亚干犯罪，因为他违背神的命令，私自偷取了耶利哥人的衣服和金银。因着罪，使得神的保守和能力远离以色列人，他们无力胜过艾城的军兵。</a:t>
            </a: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）以色列人轻敌，他们相信探子的建议，只派出</a:t>
            </a:r>
            <a:r>
              <a:rPr lang="en-US" altLang="zh-CN">
                <a:ea typeface="新細明體" panose="02020500000000000000" pitchFamily="18" charset="-120"/>
              </a:rPr>
              <a:t>3000</a:t>
            </a:r>
            <a:r>
              <a:rPr lang="zh-CN" altLang="en-US">
                <a:ea typeface="新細明體" panose="02020500000000000000" pitchFamily="18" charset="-120"/>
              </a:rPr>
              <a:t>人去攻城，却不知道艾城的人，至少有</a:t>
            </a:r>
            <a:r>
              <a:rPr lang="en-US" altLang="zh-CN">
                <a:ea typeface="新細明體" panose="02020500000000000000" pitchFamily="18" charset="-120"/>
              </a:rPr>
              <a:t>15000</a:t>
            </a:r>
            <a:r>
              <a:rPr lang="zh-CN" altLang="en-US">
                <a:ea typeface="新細明體" panose="02020500000000000000" pitchFamily="18" charset="-120"/>
              </a:rPr>
              <a:t>人。</a:t>
            </a:r>
            <a:r>
              <a:rPr lang="en-US" altLang="zh-CN">
                <a:ea typeface="新細明體" panose="02020500000000000000" pitchFamily="18" charset="-120"/>
              </a:rPr>
              <a:t>3</a:t>
            </a:r>
            <a:r>
              <a:rPr lang="zh-CN" altLang="en-US">
                <a:ea typeface="新細明體" panose="02020500000000000000" pitchFamily="18" charset="-120"/>
              </a:rPr>
              <a:t>）以色列人没有求告神，他们凭藉着经验行事，而不是倚靠神，因而无法得胜，自然也不会归荣耀与神。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今天，我们也常常会犯类似的错误，</a:t>
            </a: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）没有完全清除我们的罪，</a:t>
            </a: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）单单倚靠自己的经验、力量，</a:t>
            </a:r>
            <a:r>
              <a:rPr lang="en-US" altLang="zh-CN">
                <a:ea typeface="新細明體" panose="02020500000000000000" pitchFamily="18" charset="-120"/>
              </a:rPr>
              <a:t>3</a:t>
            </a:r>
            <a:r>
              <a:rPr lang="zh-CN" altLang="en-US">
                <a:ea typeface="新細明體" panose="02020500000000000000" pitchFamily="18" charset="-120"/>
              </a:rPr>
              <a:t>）忘了祷告，求告神。结果生活就无力，没有喜乐、平安，因为罪使我们与神的恩典隔绝，我们与神的关系受亏损，也因为我们单倚靠自己的聪明、经验，没有祷告求神，以至于我们所作的事，没有神的赐福，也不讨神的喜悦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zh-CN" altLang="en-US">
                <a:ea typeface="新細明體" panose="02020500000000000000" pitchFamily="18" charset="-120"/>
              </a:rPr>
              <a:t>所以，我们要常常的求属灵光照，使我们认罪悔改，远离罪恶（罗</a:t>
            </a:r>
            <a:r>
              <a:rPr lang="en-US" altLang="zh-CN">
                <a:ea typeface="新細明體" panose="02020500000000000000" pitchFamily="18" charset="-120"/>
              </a:rPr>
              <a:t>8:13</a:t>
            </a:r>
            <a:r>
              <a:rPr lang="zh-CN" altLang="en-US">
                <a:ea typeface="新細明體" panose="02020500000000000000" pitchFamily="18" charset="-120"/>
              </a:rPr>
              <a:t>，约一</a:t>
            </a:r>
            <a:r>
              <a:rPr lang="en-US" altLang="zh-CN">
                <a:ea typeface="新細明體" panose="02020500000000000000" pitchFamily="18" charset="-120"/>
              </a:rPr>
              <a:t>1:9</a:t>
            </a:r>
            <a:r>
              <a:rPr lang="zh-CN" altLang="en-US">
                <a:ea typeface="新細明體" panose="02020500000000000000" pitchFamily="18" charset="-120"/>
              </a:rPr>
              <a:t>）。也常常提醒自己，在顺境时，不要自高自大，乃要谦卑（林前</a:t>
            </a:r>
            <a:r>
              <a:rPr lang="en-US" altLang="zh-CN">
                <a:ea typeface="新細明體" panose="02020500000000000000" pitchFamily="18" charset="-120"/>
              </a:rPr>
              <a:t>10:12</a:t>
            </a:r>
            <a:r>
              <a:rPr lang="zh-CN" altLang="en-US">
                <a:ea typeface="新細明體" panose="02020500000000000000" pitchFamily="18" charset="-120"/>
              </a:rPr>
              <a:t>）。并且要时常祷告，求告神，与神保持亲密的关系（来</a:t>
            </a:r>
            <a:r>
              <a:rPr lang="en-US" altLang="zh-CN">
                <a:ea typeface="新細明體" panose="02020500000000000000" pitchFamily="18" charset="-120"/>
              </a:rPr>
              <a:t>4:16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5DD1F4D7-DEBB-9867-3FD0-8F7C272D8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1A9AEA-9F4C-496A-8599-FFEB46416F09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66DA9C3-598B-153E-B465-EB20CFBCED7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96875" y="692150"/>
            <a:ext cx="61563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DE53D77B-64A8-4257-9C8F-5717CC1F5B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1</a:t>
            </a:r>
            <a:r>
              <a:rPr lang="zh-CN" altLang="en-US">
                <a:ea typeface="新細明體" panose="02020500000000000000" pitchFamily="18" charset="-120"/>
              </a:rPr>
              <a:t>）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在二百万的以色列人中，神能够精确地找出犯罪的亚干，神让以色列人认识耶和华是无所不知的神，没有人可以在他面前遮掩他的罪。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神在整个过程中，一再的给予亚干机会，要他快快认罪悔改，神让以色列人认识耶和华是有恩典怜悯的神，他宽容人的罪愿意人逃离他的审判。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神严厉地揪出犯罪的人，并不徇私妥协，神让以色列人认识耶和华是圣洁可畏的神，他必要审判罪恶。</a:t>
            </a:r>
            <a:endParaRPr lang="en-US" altLang="zh-CN">
              <a:ea typeface="新細明體" panose="02020500000000000000" pitchFamily="18" charset="-120"/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zh-CN">
                <a:ea typeface="新細明體" panose="02020500000000000000" pitchFamily="18" charset="-120"/>
              </a:rPr>
              <a:t>2</a:t>
            </a:r>
            <a:r>
              <a:rPr lang="zh-CN" altLang="en-US">
                <a:ea typeface="新細明體" panose="02020500000000000000" pitchFamily="18" charset="-120"/>
              </a:rPr>
              <a:t>）今天，神也藉着新约圣经启示我们：</a:t>
            </a:r>
            <a:r>
              <a:rPr lang="en-US" altLang="zh-CN">
                <a:ea typeface="新細明體" panose="02020500000000000000" pitchFamily="18" charset="-120"/>
              </a:rPr>
              <a:t>1. </a:t>
            </a:r>
            <a:r>
              <a:rPr lang="zh-CN" altLang="en-US">
                <a:ea typeface="新細明體" panose="02020500000000000000" pitchFamily="18" charset="-120"/>
              </a:rPr>
              <a:t>神宽容怜悯人们，乃要人们尽快认罪悔改，好逃避审判（彼后</a:t>
            </a:r>
            <a:r>
              <a:rPr lang="en-US" altLang="zh-CN">
                <a:ea typeface="新細明體" panose="02020500000000000000" pitchFamily="18" charset="-120"/>
              </a:rPr>
              <a:t>3:8-9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2. </a:t>
            </a:r>
            <a:r>
              <a:rPr lang="zh-CN" altLang="en-US">
                <a:ea typeface="新細明體" panose="02020500000000000000" pitchFamily="18" charset="-120"/>
              </a:rPr>
              <a:t>神对人们的宽容不意谓着神不审判罪恶，他警告我们，不可轻慢神，时候必到，我们种什么就得着什么，必然有其严重的后果（加</a:t>
            </a:r>
            <a:r>
              <a:rPr lang="en-US" altLang="zh-CN">
                <a:ea typeface="新細明體" panose="02020500000000000000" pitchFamily="18" charset="-120"/>
              </a:rPr>
              <a:t>6:7-8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r>
              <a:rPr lang="en-US" altLang="zh-CN">
                <a:ea typeface="新細明體" panose="02020500000000000000" pitchFamily="18" charset="-120"/>
              </a:rPr>
              <a:t>3. </a:t>
            </a:r>
            <a:r>
              <a:rPr lang="zh-CN" altLang="en-US">
                <a:ea typeface="新細明體" panose="02020500000000000000" pitchFamily="18" charset="-120"/>
              </a:rPr>
              <a:t>所以，神要我们犯罪后，快快照着神的意思忧愁悔改，在言行上表明出自己离开罪恶，好重新得着神的恩典（林后</a:t>
            </a:r>
            <a:r>
              <a:rPr lang="en-US" altLang="zh-CN">
                <a:ea typeface="新細明體" panose="02020500000000000000" pitchFamily="18" charset="-120"/>
              </a:rPr>
              <a:t>7:10-11</a:t>
            </a:r>
            <a:r>
              <a:rPr lang="zh-CN" altLang="en-US">
                <a:ea typeface="新細明體" panose="02020500000000000000" pitchFamily="18" charset="-120"/>
              </a:rPr>
              <a:t>）。</a:t>
            </a: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D5BED620-8B2D-9DCD-B6C4-B73962947F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3408B6A1-1F83-432F-8DD3-4034F68DE36D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94A60-CAD8-F13F-7FD7-0C28056F6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9DE2DE-B803-5E5C-2030-3744E7383F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CFB168F-4380-DE96-48A8-DF259B5F87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DAED6A-83A1-46A6-9559-D38D02FAC38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70092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6F3FA1E-4351-A658-ECCF-599800B4E0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8B0B11-67D7-3C8C-8664-5922375411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1659088-B4E6-A96F-9691-F517B5311D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B07704-1010-4165-A493-5FDE4788AF9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11122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4AC117A-B854-7B81-9804-F1E8B0373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BBD653-24D1-E2E0-DF76-7F0428CB64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6F0784-5F57-AC84-6F5C-0489B05BF26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A89F0-DE47-48C0-9AB8-3FDEBAC8F96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16822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C451D2-F079-E757-6EA9-7410C72D91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117CE4-FE61-FAF5-D70F-67E67EAF1C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451263D-92BD-B936-3281-5BBA3D8288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EAA8C-D59C-4065-92F6-84E5052B52E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632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4F15FC-FA69-D001-1173-C6494FED05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6B19C1-2FEA-E3B6-F927-3F61B4B356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ADC0FE7-0949-56C4-EEDF-3D1DA4A0CC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DB744-30E7-4A7C-AFAE-0FBADDE8D0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1304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FB3FF4-37B6-26B4-57BD-D0D7562C45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5E7EBF6-0566-EFE6-3D14-994ADCF94D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E73417-5C26-7AA5-C02F-F93149628B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BC400-C6C2-4E6D-A1AC-0C04FE46BFF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13766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5851EE1-91AC-222D-CE26-F8D6077151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B951AB-33C7-0550-EBC6-D1BE006A4D4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4E4AF72-973D-42BA-4C74-6368659391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2B217-5761-4B9B-B713-1DF09FFF5B3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33465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E059641-10B8-C95F-B3E5-B120CE4169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E9AE5FE-B4A5-2F74-3820-E85BEB13773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5609164-BFD6-719C-FC86-E8CD852CFB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8D588-6819-462F-A144-E6446D34882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1682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B97636B-FC4E-AFBE-BE63-353173A8C2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77FCD12-9DAD-2253-5874-AC46142A86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A5176D0-08F7-468E-0C2A-C1AFE1A181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A022A-E942-480B-997E-353164EE9EF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376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1CCDE9-0F24-DE21-F45F-36A320F70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DA4AD-1D00-AC3F-E199-CBA6932E08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25BF1-3C23-9131-9AC8-2D943B778F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99BEE-7496-42D9-843C-DE25A0941F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80748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45AD3A-EE9B-32B9-F49F-A770D222E8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F2199D-3997-D334-5BDC-19CA043C64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E2B8C-5FE6-BC5E-CB35-8D9D447911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B4665C-EF4B-4DD2-954F-BD6A2B306BC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53035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534826F-657A-E0EC-5C0E-D7ACC4601F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2A2E36-E64F-7334-0BD0-B74B72C774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55C723D-7E3C-E4D4-BAA3-30F355CC640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EF91C98F-0F8D-E7A7-1B4C-023E966C17B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DEEABAB-B34F-0355-063E-0BBA1CC0B1D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/>
            </a:lvl1pPr>
          </a:lstStyle>
          <a:p>
            <a:pPr>
              <a:defRPr/>
            </a:pPr>
            <a:fld id="{69C83DE2-7F1F-456D-B4B6-2B4B026EB96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27BCB6C-6CC6-718D-3227-05D3238194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3124200"/>
            <a:ext cx="9144000" cy="1524000"/>
          </a:xfrm>
        </p:spPr>
        <p:txBody>
          <a:bodyPr/>
          <a:lstStyle/>
          <a:p>
            <a:pPr eaLnBrk="1" hangingPunct="1"/>
            <a:r>
              <a:rPr lang="zh-CN" altLang="en-US" sz="50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约书亚记</a:t>
            </a:r>
            <a:br>
              <a:rPr lang="zh-CN" altLang="en-US" sz="5000" b="1" dirty="0">
                <a:solidFill>
                  <a:srgbClr val="800000"/>
                </a:solidFill>
                <a:latin typeface="文新字海-簡楷" pitchFamily="2" charset="-120"/>
                <a:ea typeface="文新字海-簡楷" pitchFamily="2" charset="-120"/>
              </a:rPr>
            </a:br>
            <a:br>
              <a:rPr lang="zh-CN" altLang="zh-TW" sz="5000" b="1" dirty="0">
                <a:solidFill>
                  <a:srgbClr val="800000"/>
                </a:solidFill>
                <a:latin typeface="文新字海-簡楷" pitchFamily="2" charset="-120"/>
                <a:ea typeface="文新字海-簡楷" pitchFamily="2" charset="-120"/>
              </a:rPr>
            </a:b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五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课 </a:t>
            </a:r>
            <a:br>
              <a:rPr lang="zh-CN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第六章   攻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耶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利哥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城</a:t>
            </a:r>
            <a:br>
              <a:rPr lang="en-US" altLang="zh-TW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第七章   </a:t>
            </a:r>
            <a:r>
              <a:rPr lang="zh-CN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败于</a:t>
            </a:r>
            <a:r>
              <a:rPr lang="zh-TW" altLang="en-US" sz="5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艾城</a:t>
            </a:r>
            <a:br>
              <a:rPr lang="en-US" altLang="zh-TW" sz="4000" b="1" dirty="0">
                <a:solidFill>
                  <a:srgbClr val="008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br>
              <a:rPr lang="en-US" altLang="zh-TW" sz="5000" b="1" dirty="0">
                <a:solidFill>
                  <a:srgbClr val="0066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endParaRPr lang="en-US" altLang="zh-TW" sz="5000" b="1" dirty="0">
              <a:solidFill>
                <a:srgbClr val="0066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The Walls of Jericho">
            <a:extLst>
              <a:ext uri="{FF2B5EF4-FFF2-40B4-BE49-F238E27FC236}">
                <a16:creationId xmlns:a16="http://schemas.microsoft.com/office/drawing/2014/main" id="{33E5A494-52FE-DB94-9504-D1B26D1AD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6933"/>
            <a:ext cx="12192000" cy="69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Box 1">
            <a:extLst>
              <a:ext uri="{FF2B5EF4-FFF2-40B4-BE49-F238E27FC236}">
                <a16:creationId xmlns:a16="http://schemas.microsoft.com/office/drawing/2014/main" id="{1F75D3FA-576A-3EB0-381A-501C5A2979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524000"/>
            <a:ext cx="3570208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 dirty="0">
                <a:solidFill>
                  <a:srgbClr val="336600"/>
                </a:solidFill>
              </a:rPr>
              <a:t>耶利哥城遗址</a:t>
            </a:r>
            <a:endParaRPr lang="en-US" altLang="en-US" sz="4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8B18317-5431-7FCA-823A-8B2C0A7FCB8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叁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经文解释及应用</a:t>
            </a:r>
            <a:endParaRPr lang="en-US" altLang="zh-CN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1. 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这是一个人类历史上最奇妙的战役：一切的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兵丁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加上</a:t>
            </a:r>
            <a:r>
              <a:rPr lang="en-US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个吹羊角的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祭司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和抬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约柜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的祭司，每天绕城一次，共六天，第七天绕城七次，在最后一次时，当祭司的吹角声拖长时，众人随之大声呼喊，城就倒塌，而后众人奋勇上前，将城夺取。</a:t>
            </a:r>
            <a:endParaRPr lang="en-US" altLang="zh-CN" sz="40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461963" indent="-461963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这绝对是一个</a:t>
            </a:r>
            <a:r>
              <a:rPr lang="zh-CN" altLang="en-US" sz="40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神迹</a:t>
            </a:r>
            <a:r>
              <a:rPr lang="zh-CN" altLang="en-US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，表明神为以色列人争战，而且信实地将应许之地赐给他们。</a:t>
            </a:r>
            <a:endParaRPr lang="en-US" altLang="en-US" sz="40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1.bp.blogspot.com/-h5pY17zk3Qc/UyixoRyiyTI/AAAAAAAAAt4/vjHhF-s5B9c/s1600/walls_of_jericho__image_2_sjpg901.jpg">
            <a:extLst>
              <a:ext uri="{FF2B5EF4-FFF2-40B4-BE49-F238E27FC236}">
                <a16:creationId xmlns:a16="http://schemas.microsoft.com/office/drawing/2014/main" id="{060BEDE8-EDAE-C96C-172E-D71E25146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8"/>
            <a:ext cx="12192000" cy="685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http://st-takla.org/Gallery/var/albums/Bible/Illustrations/Bible-Slides/OT/06-Joshua/www-St-Takla-org--Bible-Slides-joshua-521.jpg">
            <a:extLst>
              <a:ext uri="{FF2B5EF4-FFF2-40B4-BE49-F238E27FC236}">
                <a16:creationId xmlns:a16="http://schemas.microsoft.com/office/drawing/2014/main" id="{F2C34FE6-33F6-B2CE-FAA5-FAF9F5E8E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" t="6040"/>
          <a:stretch>
            <a:fillRect/>
          </a:stretch>
        </p:blipFill>
        <p:spPr bwMode="auto">
          <a:xfrm>
            <a:off x="0" y="-4359"/>
            <a:ext cx="12191999" cy="6862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8F520F40-6B95-E453-AAC2-147EEC598DB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攻城策略是由神拟定，而由以色列人去执行，这整个过程最主要是试验：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1651000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1651000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以色列人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的信心，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这种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及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合一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在以色列历史中是极其少有的（参考代下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20:21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>
            <a:extLst>
              <a:ext uri="{FF2B5EF4-FFF2-40B4-BE49-F238E27FC236}">
                <a16:creationId xmlns:a16="http://schemas.microsoft.com/office/drawing/2014/main" id="{29FF470F-0D1E-E910-4439-D884CF5CBDB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对我们今日属灵的生活而言，争战得胜的要诀乃在：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 algn="ctr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信靠</a:t>
            </a:r>
            <a:r>
              <a:rPr lang="zh-CN" altLang="en-US" sz="4400" b="1" dirty="0">
                <a:solidFill>
                  <a:srgbClr val="C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，（二）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顺服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>
            <a:extLst>
              <a:ext uri="{FF2B5EF4-FFF2-40B4-BE49-F238E27FC236}">
                <a16:creationId xmlns:a16="http://schemas.microsoft.com/office/drawing/2014/main" id="{12609DC6-1946-1400-68DD-F4FE83080FF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633413" indent="-633413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吹角在争战和节期时，乃是表明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-</a:t>
            </a:r>
          </a:p>
          <a:p>
            <a:pPr marL="633413" indent="-4763">
              <a:spcBef>
                <a:spcPts val="0"/>
              </a:spcBef>
              <a:buNone/>
              <a:tabLst>
                <a:tab pos="633413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神的同在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”（民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10:9-10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ennyshire.files.wordpress.com/2012/01/joshua_jericho.jpg?w=2396&amp;h=1441">
            <a:extLst>
              <a:ext uri="{FF2B5EF4-FFF2-40B4-BE49-F238E27FC236}">
                <a16:creationId xmlns:a16="http://schemas.microsoft.com/office/drawing/2014/main" id="{F4099D1E-2692-F4AB-1E7C-B68E1D52A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5"/>
            <a:ext cx="12192000" cy="6848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pastorjesusfigueroa.files.wordpress.com/2013/06/3.jpg">
            <a:extLst>
              <a:ext uri="{FF2B5EF4-FFF2-40B4-BE49-F238E27FC236}">
                <a16:creationId xmlns:a16="http://schemas.microsoft.com/office/drawing/2014/main" id="{A28047D7-E5D6-1DA5-23A4-E683EE194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DE57130A-CE8B-A7E2-6153-87584F006D6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0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为何神要以色列人杀尽耶利哥人？其原因包括：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（一）这是神对道德、宗教极其败坏者的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审判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利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18:24-27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，也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预表末后的审判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u="sng" dirty="0">
              <a:solidFill>
                <a:srgbClr val="C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（二）这在当时是一般战胜者对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战败者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的处理。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（三）这可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避免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低文化的以色列人被高文化的迦南人同化。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5364AC0-BA06-FEB8-61E5-07063963DC3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81000" y="762000"/>
            <a:ext cx="11430000" cy="678180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一</a:t>
            </a:r>
            <a:r>
              <a:rPr lang="en-US" altLang="zh-CN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前言</a:t>
            </a:r>
            <a:endParaRPr lang="en-US" altLang="en-US" sz="4400" u="sng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耶利哥之战使以色列人经历何等奇妙全能的神的作为，他们信心大为振奋。</a:t>
            </a:r>
            <a:endParaRPr lang="en-US" altLang="zh-CN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l">
              <a:spcBef>
                <a:spcPts val="0"/>
              </a:spcBef>
              <a:spcAft>
                <a:spcPts val="600"/>
              </a:spcAft>
            </a:pP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然而随后艾城的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惨败，使以色列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人体会出神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是何等的</a:t>
            </a:r>
            <a:r>
              <a:rPr lang="zh-CN" altLang="en-US" sz="4400" b="1" u="sng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圣洁严厉</a:t>
            </a:r>
            <a:r>
              <a:rPr lang="zh-CN" altLang="en-US" sz="4400" b="1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敬畏和谨慎的心油然而生，因为神必</a:t>
            </a:r>
            <a:r>
              <a:rPr lang="zh-CN" altLang="en-US" sz="4400" b="1" u="sng" dirty="0">
                <a:solidFill>
                  <a:srgbClr val="0033CC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审判罪恶</a:t>
            </a:r>
            <a:r>
              <a:rPr lang="zh-CN" altLang="en-US" sz="44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zh-TW" altLang="en-US" sz="4400" b="1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9A3AFD11-5645-3D15-858B-F8E2C5E8AE5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29999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为何神要以色列人杀尽耶利哥人？其原因包括：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（四）这事以前神已给予迦南人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400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多年悔改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的时间（创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15:16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（五）这事以后神乃借以色列人，使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万民得福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1654175" indent="-1654175">
              <a:spcBef>
                <a:spcPts val="0"/>
              </a:spcBef>
              <a:spcAft>
                <a:spcPts val="600"/>
              </a:spcAft>
              <a:buNone/>
              <a:tabLst>
                <a:tab pos="16541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（六）任何一个耶利哥人都可以以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信心得救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，如：妓女喇合。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>
            <a:extLst>
              <a:ext uri="{FF2B5EF4-FFF2-40B4-BE49-F238E27FC236}">
                <a16:creationId xmlns:a16="http://schemas.microsoft.com/office/drawing/2014/main" id="{0BF839D1-530C-FFAD-DC73-2C942D4BAA4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762000"/>
            <a:ext cx="109728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从神命令以色列人将耶利哥城内所有的生命毁灭，唯独妓女喇合和她家中所有的人可以存活一事上，可否讨论神对罪恶审判的原则，这与末后的审判有何共同点？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（鸿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1:3,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3:10, 20,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5:21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 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>
            <a:extLst>
              <a:ext uri="{FF2B5EF4-FFF2-40B4-BE49-F238E27FC236}">
                <a16:creationId xmlns:a16="http://schemas.microsoft.com/office/drawing/2014/main" id="{0D997802-2A03-A3B2-F9CE-BF98AD5C60FF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684213" indent="-684213">
              <a:lnSpc>
                <a:spcPts val="5000"/>
              </a:lnSpc>
              <a:buNone/>
              <a:tabLst>
                <a:tab pos="68421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所有东西全归耶和华，这代表耶利哥城内的所有人事物，都是“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初熟的果子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”本应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全献给神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，其意义是：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1198563">
              <a:lnSpc>
                <a:spcPts val="5200"/>
              </a:lnSpc>
              <a:buNone/>
              <a:tabLst>
                <a:tab pos="515938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（一）承认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神的主权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（事实），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1198563">
              <a:lnSpc>
                <a:spcPts val="5200"/>
              </a:lnSpc>
              <a:buNone/>
              <a:tabLst>
                <a:tab pos="515938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（二）宣告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未来的丰收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（信心）。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2630488">
              <a:lnSpc>
                <a:spcPts val="5200"/>
              </a:lnSpc>
              <a:buNone/>
              <a:tabLst>
                <a:tab pos="515938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（利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23:10-11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，申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26:1-12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sightedmoon.com/wp-content/uploads/2015/05/First-Fruits.jpg">
            <a:extLst>
              <a:ext uri="{FF2B5EF4-FFF2-40B4-BE49-F238E27FC236}">
                <a16:creationId xmlns:a16="http://schemas.microsoft.com/office/drawing/2014/main" id="{72361CD4-10EF-2642-AE57-3F8EA408D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304799"/>
            <a:ext cx="92202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rossroadswaunakee.org/wp-content/uploads/2009/05/first-fruits-logo.png">
            <a:extLst>
              <a:ext uri="{FF2B5EF4-FFF2-40B4-BE49-F238E27FC236}">
                <a16:creationId xmlns:a16="http://schemas.microsoft.com/office/drawing/2014/main" id="{C31D1ED9-561A-C9AE-9ECE-BB30712C6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"/>
            <a:ext cx="11277600" cy="7086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>
                <a16:creationId xmlns:a16="http://schemas.microsoft.com/office/drawing/2014/main" id="{79EF7F66-3BBB-EE91-006F-BB9C19AA72FA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约书亚的咒诅（参申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13:16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），不幸在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500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年后应验在伯特利人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希伊勒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身上（王上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16:34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>
            <a:extLst>
              <a:ext uri="{FF2B5EF4-FFF2-40B4-BE49-F238E27FC236}">
                <a16:creationId xmlns:a16="http://schemas.microsoft.com/office/drawing/2014/main" id="{ABCCC52B-8528-2260-DDE5-D1A511A8CA57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2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以色列人在艾城落败的原因乃是因为：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308292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犯罪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308292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轻敌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308292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未求问神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>
            <a:extLst>
              <a:ext uri="{FF2B5EF4-FFF2-40B4-BE49-F238E27FC236}">
                <a16:creationId xmlns:a16="http://schemas.microsoft.com/office/drawing/2014/main" id="{8EA12757-6428-9D20-4167-48FEEF11FE6D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9.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基督徒在属灵争战中，也常常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低估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了面临的“试探、诱惑”，不要忘记魔鬼我们的仇敌，在遍地游行，如同吼叫的狮子，寻找可吞吃的人（彼前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5:8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574675" indent="-574675">
              <a:spcBef>
                <a:spcPts val="0"/>
              </a:spcBef>
              <a:spcAft>
                <a:spcPts val="600"/>
              </a:spcAft>
              <a:buNone/>
              <a:tabLst>
                <a:tab pos="574675" algn="l"/>
              </a:tabLst>
            </a:pPr>
            <a:r>
              <a:rPr lang="en-US" altLang="zh-CN" sz="4400" b="1" dirty="0">
                <a:solidFill>
                  <a:srgbClr val="008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神要我们用“坚固的信心”抵挡牠（彼前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5:9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不要给魔鬼留地步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（弗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4:27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要倚靠主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，倚赖祂的大能大力作刚强的人。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>
            <a:extLst>
              <a:ext uri="{FF2B5EF4-FFF2-40B4-BE49-F238E27FC236}">
                <a16:creationId xmlns:a16="http://schemas.microsoft.com/office/drawing/2014/main" id="{248C8CDA-CA40-229B-A91D-6417555E26D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0972800" cy="6858000"/>
          </a:xfrm>
        </p:spPr>
        <p:txBody>
          <a:bodyPr/>
          <a:lstStyle/>
          <a:p>
            <a:pPr marL="0" indent="0" algn="ctr">
              <a:lnSpc>
                <a:spcPts val="5200"/>
              </a:lnSpc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200"/>
              </a:lnSpc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从以色列人探艾城，攻艾城而后战败之事，可否观察出他们失败的原因？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lnSpc>
                <a:spcPts val="5200"/>
              </a:lnSpc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对今日的基督徒，生活中有那些原则可以应用，免得让仇敌魔鬼夸胜？（罗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8:13,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约一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1:9,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林前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10:12,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来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4:16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  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4996A61A-B2D5-5E9E-498F-88484BD41D55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762000"/>
            <a:ext cx="11353800" cy="6858000"/>
          </a:xfrm>
        </p:spPr>
        <p:txBody>
          <a:bodyPr/>
          <a:lstStyle/>
          <a:p>
            <a:pPr marL="969963" indent="-969963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10.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城落败，以色列人心都消化了。约书亚一定以为如当年在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何珥玛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落败一般（民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14:45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），神已经离弃他们；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69963" indent="-969963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之后他寻问神，神对他解释，并命令以色列人做三件事：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796925" indent="117475">
              <a:spcBef>
                <a:spcPts val="0"/>
              </a:spcBef>
              <a:spcAft>
                <a:spcPts val="600"/>
              </a:spcAft>
              <a:buNone/>
              <a:tabLst>
                <a:tab pos="796925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一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自洁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找出罪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(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三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) 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对付罪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0E643C59-3091-096C-313C-A8D3A1954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9" t="40871" r="7935" b="23827"/>
          <a:stretch>
            <a:fillRect/>
          </a:stretch>
        </p:blipFill>
        <p:spPr bwMode="auto">
          <a:xfrm>
            <a:off x="762000" y="457200"/>
            <a:ext cx="10668000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1AAA6D9-07E5-A009-F8CA-37237CEA615D}"/>
              </a:ext>
            </a:extLst>
          </p:cNvPr>
          <p:cNvSpPr txBox="1"/>
          <p:nvPr/>
        </p:nvSpPr>
        <p:spPr>
          <a:xfrm>
            <a:off x="990600" y="990600"/>
            <a:ext cx="4713150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贰</a:t>
            </a:r>
            <a:r>
              <a:rPr lang="en-US" altLang="zh-CN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. </a:t>
            </a:r>
            <a:r>
              <a:rPr lang="zh-CN" altLang="en-US" sz="4400" dirty="0">
                <a:solidFill>
                  <a:srgbClr val="80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本书结构大纲</a:t>
            </a:r>
            <a:endParaRPr lang="en-US" sz="4400" dirty="0">
              <a:solidFill>
                <a:srgbClr val="80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>
            <a:extLst>
              <a:ext uri="{FF2B5EF4-FFF2-40B4-BE49-F238E27FC236}">
                <a16:creationId xmlns:a16="http://schemas.microsoft.com/office/drawing/2014/main" id="{DFE2FCDC-03C4-E5C9-9053-87301C53CA49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969963" indent="-969963">
              <a:spcBef>
                <a:spcPts val="0"/>
              </a:spcBef>
              <a:spcAft>
                <a:spcPts val="1200"/>
              </a:spcAft>
              <a:buNone/>
              <a:tabLst>
                <a:tab pos="96996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11.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神以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制签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的方式在以色列人面前，戏剧性的找出亚干，其用意乃是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69963" indent="628650">
              <a:spcBef>
                <a:spcPts val="0"/>
              </a:spcBef>
              <a:spcAft>
                <a:spcPts val="600"/>
              </a:spcAft>
              <a:buNone/>
              <a:tabLst>
                <a:tab pos="969963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（一）神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严厉对付罪恶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69963" indent="628650">
              <a:spcBef>
                <a:spcPts val="0"/>
              </a:spcBef>
              <a:spcAft>
                <a:spcPts val="600"/>
              </a:spcAft>
              <a:buNone/>
              <a:tabLst>
                <a:tab pos="969963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（二）神是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全能全知的神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4400" b="1" u="sng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69963" indent="628650">
              <a:spcBef>
                <a:spcPts val="0"/>
              </a:spcBef>
              <a:spcAft>
                <a:spcPts val="600"/>
              </a:spcAft>
              <a:buNone/>
              <a:tabLst>
                <a:tab pos="969963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（三）神提供亚干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机会悔改认罪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796925" indent="-796925">
              <a:lnSpc>
                <a:spcPts val="5200"/>
              </a:lnSpc>
              <a:buNone/>
              <a:tabLst>
                <a:tab pos="796925" algn="l"/>
              </a:tabLst>
            </a:pPr>
            <a:endParaRPr lang="en-US" altLang="en-US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>
            <a:extLst>
              <a:ext uri="{FF2B5EF4-FFF2-40B4-BE49-F238E27FC236}">
                <a16:creationId xmlns:a16="http://schemas.microsoft.com/office/drawing/2014/main" id="{DF750402-C41F-221D-EA10-FE4267A220A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1200"/>
              </a:spcAft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12.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亚干的犯罪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过程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是：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14400" indent="914400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（一）看见（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眼目的情欲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14400" indent="914400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（二）贪爱（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心中的欲念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14400" indent="914400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（三）拿去（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付诸于行动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914400" indent="-914400">
              <a:spcBef>
                <a:spcPts val="0"/>
              </a:spcBef>
              <a:spcAft>
                <a:spcPts val="600"/>
              </a:spcAft>
              <a:buNone/>
              <a:tabLst>
                <a:tab pos="914400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这过程值得我们深思、警惕，免得我们犯罪，得罪了神。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>
            <a:extLst>
              <a:ext uri="{FF2B5EF4-FFF2-40B4-BE49-F238E27FC236}">
                <a16:creationId xmlns:a16="http://schemas.microsoft.com/office/drawing/2014/main" id="{D46264AD-4C9A-685A-1764-7047F11517D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685800"/>
            <a:ext cx="11430000" cy="6858000"/>
          </a:xfrm>
        </p:spPr>
        <p:txBody>
          <a:bodyPr/>
          <a:lstStyle/>
          <a:p>
            <a:pPr marL="914400" indent="-914400">
              <a:spcBef>
                <a:spcPts val="0"/>
              </a:spcBef>
              <a:spcAft>
                <a:spcPts val="600"/>
              </a:spcAft>
              <a:buNone/>
              <a:tabLst>
                <a:tab pos="969963" algn="l"/>
              </a:tabLst>
            </a:pP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13.	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亚干的家庭也遭受处罚，可见他们也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参与犯罪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（参考申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24:16</a:t>
            </a:r>
            <a:r>
              <a:rPr lang="en-US" altLang="zh-CN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/ 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凡被杀的都因本身的罪。）。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>
            <a:extLst>
              <a:ext uri="{FF2B5EF4-FFF2-40B4-BE49-F238E27FC236}">
                <a16:creationId xmlns:a16="http://schemas.microsoft.com/office/drawing/2014/main" id="{CD99E145-632C-1BD9-0C38-52EDD2797F23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609600" y="685800"/>
            <a:ext cx="11049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问题讨论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从神所指定的方式，从百万人中找出亚干一人的过程中，神是要让以色列人学习到什么功课？</a:t>
            </a:r>
            <a:endParaRPr lang="en-US" altLang="zh-CN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如何应用到今日的我们呢？（彼后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3:8-9,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加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6:7-8, 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林后</a:t>
            </a:r>
            <a:r>
              <a:rPr lang="en-US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7:10</a:t>
            </a:r>
            <a:r>
              <a:rPr lang="zh-CN" altLang="en-US" sz="4400" b="1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</a:t>
            </a:r>
            <a:endParaRPr lang="en-US" altLang="en-US" sz="4400" b="1" dirty="0">
              <a:solidFill>
                <a:srgbClr val="0033CC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>
            <a:extLst>
              <a:ext uri="{FF2B5EF4-FFF2-40B4-BE49-F238E27FC236}">
                <a16:creationId xmlns:a16="http://schemas.microsoft.com/office/drawing/2014/main" id="{1271238C-F2F3-08DE-EFCA-3BDF63DF073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耶利哥城的得胜让我们学习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争战乃在乎神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，亚干的犯罪则提醒我们不要背逆神，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不要“窃取神的荣耀”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（书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7:19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zh-CN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每个蒙恩的人，都是站在一个“本该被杀的人的地位来事奉永生神”（民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3:12-13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>
            <a:extLst>
              <a:ext uri="{FF2B5EF4-FFF2-40B4-BE49-F238E27FC236}">
                <a16:creationId xmlns:a16="http://schemas.microsoft.com/office/drawing/2014/main" id="{8DBE49DB-404B-E170-D54A-3C99A0DF8B38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381000" y="762000"/>
            <a:ext cx="11430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肆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结论</a:t>
            </a:r>
            <a:endParaRPr lang="en-US" altLang="en-US" sz="4400" b="1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最后我们也该学习：昨日的得胜（耶利哥）并不保证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今日的得胜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（艾城）。神要我们“天天支取吗哪”，而且提醒我们“</a:t>
            </a:r>
            <a:r>
              <a:rPr lang="zh-CN" altLang="en-US" sz="4400" b="1" u="sng" dirty="0">
                <a:solidFill>
                  <a:srgbClr val="0033CC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只要离了主，我们就不能作什么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”（约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15:5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）。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4217371F-80E8-8706-99D8-CD1D4A2789FC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71500" y="685800"/>
            <a:ext cx="11049000" cy="6858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伍</a:t>
            </a:r>
            <a:r>
              <a:rPr lang="en-US" altLang="zh-CN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‧ </a:t>
            </a:r>
            <a:r>
              <a:rPr lang="zh-CN" altLang="en-US" sz="4400" b="1" u="sng" dirty="0">
                <a:solidFill>
                  <a:srgbClr val="8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作业</a:t>
            </a:r>
            <a:endParaRPr lang="en-US" altLang="zh-CN" sz="4400" u="sng" dirty="0">
              <a:solidFill>
                <a:srgbClr val="8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速读第</a:t>
            </a:r>
            <a:r>
              <a:rPr lang="en-US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8-9</a:t>
            </a:r>
            <a:r>
              <a:rPr lang="zh-CN" altLang="en-US" sz="4400" b="1" dirty="0"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章，并思想“基遍人算不算有信心的人？”</a:t>
            </a:r>
            <a:endParaRPr lang="en-US" altLang="en-US" sz="4400" b="1" dirty="0"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ministry127.com/sites/default/files/Crossing-jordan-river.jpg">
            <a:extLst>
              <a:ext uri="{FF2B5EF4-FFF2-40B4-BE49-F238E27FC236}">
                <a16:creationId xmlns:a16="http://schemas.microsoft.com/office/drawing/2014/main" id="{F72F8143-263A-104D-B63F-B8472F8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0"/>
            <a:ext cx="121920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crystalinks.com/jericho2.jpg">
            <a:extLst>
              <a:ext uri="{FF2B5EF4-FFF2-40B4-BE49-F238E27FC236}">
                <a16:creationId xmlns:a16="http://schemas.microsoft.com/office/drawing/2014/main" id="{F448ABEE-5475-12A6-EB42-270727907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D3AE4D7-90BC-638B-0135-FCB7E2CAF4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5410200"/>
            <a:ext cx="3570208" cy="76944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CN" altLang="en-US" sz="4400" dirty="0">
                <a:solidFill>
                  <a:srgbClr val="336600"/>
                </a:solidFill>
              </a:rPr>
              <a:t>耶利哥城遗址</a:t>
            </a:r>
            <a:endParaRPr lang="en-US" altLang="en-US" sz="4400" dirty="0">
              <a:solidFill>
                <a:srgbClr val="3366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foundationsforfreedom.net/References/OT/Historical/Joshua/_res/Joshua06/Jericho_Walls-Di.png">
            <a:extLst>
              <a:ext uri="{FF2B5EF4-FFF2-40B4-BE49-F238E27FC236}">
                <a16:creationId xmlns:a16="http://schemas.microsoft.com/office/drawing/2014/main" id="{AE4BB9DC-FB36-6012-6038-8705537254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219"/>
            <a:ext cx="12192000" cy="6879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i28.photobucket.com/albums/c233/inerrantword/Jerichowall_ABR-enlarged_zps76a5b0ae.jpg">
            <a:extLst>
              <a:ext uri="{FF2B5EF4-FFF2-40B4-BE49-F238E27FC236}">
                <a16:creationId xmlns:a16="http://schemas.microsoft.com/office/drawing/2014/main" id="{C2D2322F-B076-3A48-119F-02E68D015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5888"/>
            <a:ext cx="12192000" cy="697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The Role of Jericho in Biblical Stories | by Father of History | Medium">
            <a:extLst>
              <a:ext uri="{FF2B5EF4-FFF2-40B4-BE49-F238E27FC236}">
                <a16:creationId xmlns:a16="http://schemas.microsoft.com/office/drawing/2014/main" id="{3982C646-3F3D-7F2D-BCF0-2D06B2278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04800"/>
            <a:ext cx="12192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 descr="Your Jericho Wall Will Fall | Renewal Christian Center">
            <a:extLst>
              <a:ext uri="{FF2B5EF4-FFF2-40B4-BE49-F238E27FC236}">
                <a16:creationId xmlns:a16="http://schemas.microsoft.com/office/drawing/2014/main" id="{A89FA853-0189-9C10-D0EA-1D85B578E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22596</TotalTime>
  <Words>2241</Words>
  <Application>Microsoft Office PowerPoint</Application>
  <PresentationFormat>Widescreen</PresentationFormat>
  <Paragraphs>81</Paragraphs>
  <Slides>36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新細明體</vt:lpstr>
      <vt:lpstr>Calibri</vt:lpstr>
      <vt:lpstr>KaiTi</vt:lpstr>
      <vt:lpstr>文新字海-簡楷</vt:lpstr>
      <vt:lpstr>Times New Roman</vt:lpstr>
      <vt:lpstr>Default Design</vt:lpstr>
      <vt:lpstr>约书亚记  第五课  第六章   攻耶利哥城 第七章   败于艾城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GPCCC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創世記課程計劃</dc:title>
  <dc:creator>K F Yang</dc:creator>
  <cp:lastModifiedBy>Kuang-Fu</cp:lastModifiedBy>
  <cp:revision>1073</cp:revision>
  <dcterms:created xsi:type="dcterms:W3CDTF">2008-12-04T21:22:28Z</dcterms:created>
  <dcterms:modified xsi:type="dcterms:W3CDTF">2025-07-12T06:50:09Z</dcterms:modified>
</cp:coreProperties>
</file>