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00" r:id="rId2"/>
    <p:sldId id="708" r:id="rId3"/>
    <p:sldId id="1084" r:id="rId4"/>
    <p:sldId id="1062" r:id="rId5"/>
    <p:sldId id="1089" r:id="rId6"/>
    <p:sldId id="1077" r:id="rId7"/>
    <p:sldId id="1115" r:id="rId8"/>
    <p:sldId id="1116" r:id="rId9"/>
    <p:sldId id="1078" r:id="rId10"/>
    <p:sldId id="1079" r:id="rId11"/>
    <p:sldId id="1110" r:id="rId12"/>
    <p:sldId id="1080" r:id="rId13"/>
    <p:sldId id="1090" r:id="rId14"/>
    <p:sldId id="1091" r:id="rId15"/>
    <p:sldId id="1100" r:id="rId16"/>
    <p:sldId id="1117" r:id="rId17"/>
    <p:sldId id="1101" r:id="rId18"/>
    <p:sldId id="1092" r:id="rId19"/>
    <p:sldId id="1111" r:id="rId20"/>
    <p:sldId id="1102" r:id="rId21"/>
    <p:sldId id="1093" r:id="rId22"/>
    <p:sldId id="1108" r:id="rId23"/>
    <p:sldId id="1109" r:id="rId24"/>
    <p:sldId id="1114" r:id="rId25"/>
    <p:sldId id="1095" r:id="rId26"/>
    <p:sldId id="1096" r:id="rId27"/>
  </p:sldIdLst>
  <p:sldSz cx="12192000" cy="6858000"/>
  <p:notesSz cx="6950075" cy="92360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uang-Fu" initials="KY" lastIdx="1" clrIdx="0">
    <p:extLst>
      <p:ext uri="{19B8F6BF-5375-455C-9EA6-DF929625EA0E}">
        <p15:presenceInfo xmlns:p15="http://schemas.microsoft.com/office/powerpoint/2012/main" userId="Kuang-Fu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33CC"/>
    <a:srgbClr val="008000"/>
    <a:srgbClr val="CC0066"/>
    <a:srgbClr val="6600FF"/>
    <a:srgbClr val="33CC33"/>
    <a:srgbClr val="CC3300"/>
    <a:srgbClr val="FF9933"/>
    <a:srgbClr val="8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8" autoAdjust="0"/>
    <p:restoredTop sz="91411" autoAdjust="0"/>
  </p:normalViewPr>
  <p:slideViewPr>
    <p:cSldViewPr showGuides="1">
      <p:cViewPr>
        <p:scale>
          <a:sx n="80" d="100"/>
          <a:sy n="80" d="100"/>
        </p:scale>
        <p:origin x="1638" y="4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>
            <a:extLst>
              <a:ext uri="{FF2B5EF4-FFF2-40B4-BE49-F238E27FC236}">
                <a16:creationId xmlns:a16="http://schemas.microsoft.com/office/drawing/2014/main" id="{DFB16EA4-4789-4076-B0A8-4AFA9BC1B4B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5" name="Rectangle 3">
            <a:extLst>
              <a:ext uri="{FF2B5EF4-FFF2-40B4-BE49-F238E27FC236}">
                <a16:creationId xmlns:a16="http://schemas.microsoft.com/office/drawing/2014/main" id="{CBC36403-A429-4B6B-ADF3-FB27C42F9C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6" name="Rectangle 4">
            <a:extLst>
              <a:ext uri="{FF2B5EF4-FFF2-40B4-BE49-F238E27FC236}">
                <a16:creationId xmlns:a16="http://schemas.microsoft.com/office/drawing/2014/main" id="{3D312A78-1DBD-4F33-BD73-D0666EC837D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7" name="Rectangle 5">
            <a:extLst>
              <a:ext uri="{FF2B5EF4-FFF2-40B4-BE49-F238E27FC236}">
                <a16:creationId xmlns:a16="http://schemas.microsoft.com/office/drawing/2014/main" id="{B131A88B-975E-428A-AA14-2740234D18F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EF945437-008A-493B-BA12-B628922FF34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23A0949-A5DB-467C-804C-7EF8A60B64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53BA72-7E03-4644-828D-41F0B83B0B7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0D04C5C-F490-4F2D-8F80-595C19AD1DC2}" type="datetimeFigureOut">
              <a:rPr lang="en-US"/>
              <a:pPr>
                <a:defRPr/>
              </a:pPr>
              <a:t>8/23/2025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23F7F70-4F5A-4582-A8E0-E590797C1B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6FA408B-4810-4C61-8CE5-67C875C606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AC173E-D26B-4ED4-B36B-58F079F61E9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5EAF0F-145B-4754-ABC9-A169536898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63AD0F1-95F8-475F-AD82-6F2D51D390A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2252E1A9-62B7-3D44-0289-E8D9EACD9A9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96875" y="692150"/>
            <a:ext cx="6156325" cy="34639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A89A3806-6DDA-0E12-38DB-7DF6AE8C25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CN">
                <a:ea typeface="新細明體" panose="02020500000000000000" pitchFamily="18" charset="-120"/>
              </a:rPr>
              <a:t>1</a:t>
            </a:r>
            <a:r>
              <a:rPr lang="zh-CN" altLang="en-US">
                <a:ea typeface="新細明體" panose="02020500000000000000" pitchFamily="18" charset="-120"/>
              </a:rPr>
              <a:t>）神是满有恩典和怜悯的神。他深知我们会软弱跌倒、犯罪悖逆他，所以，在旧约里，神管教以色列人，为的是让他们回头，好领受神的恩典。同样的，今天神也为知道我们会犯罪跌倒，所以，他为我们开了一条出路。他要我们知道，在耶稣基督里的救恩，神儿女的地位是不会失去的，既是儿女，神就会管教，好让我们回头，继续领受恩典。</a:t>
            </a:r>
            <a:endParaRPr lang="en-US" altLang="zh-CN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zh-CN">
                <a:ea typeface="新細明體" panose="02020500000000000000" pitchFamily="18" charset="-120"/>
              </a:rPr>
              <a:t>2</a:t>
            </a:r>
            <a:r>
              <a:rPr lang="zh-CN" altLang="en-US">
                <a:ea typeface="新細明體" panose="02020500000000000000" pitchFamily="18" charset="-120"/>
              </a:rPr>
              <a:t>）神要约书亚和以色列人认罪、自洁、对付罪、倚靠神。今天我们犯罪后，神也是要我们如此，</a:t>
            </a:r>
            <a:r>
              <a:rPr lang="en-US" altLang="zh-CN">
                <a:ea typeface="新細明體" panose="02020500000000000000" pitchFamily="18" charset="-120"/>
              </a:rPr>
              <a:t>1. </a:t>
            </a:r>
            <a:r>
              <a:rPr lang="zh-CN" altLang="en-US">
                <a:ea typeface="新細明體" panose="02020500000000000000" pitchFamily="18" charset="-120"/>
              </a:rPr>
              <a:t>向神、向冒犯的人认罪（约一</a:t>
            </a:r>
            <a:r>
              <a:rPr lang="en-US" altLang="zh-CN">
                <a:ea typeface="新細明體" panose="02020500000000000000" pitchFamily="18" charset="-120"/>
              </a:rPr>
              <a:t>1:9</a:t>
            </a:r>
            <a:r>
              <a:rPr lang="zh-CN" altLang="en-US">
                <a:ea typeface="新細明體" panose="02020500000000000000" pitchFamily="18" charset="-120"/>
              </a:rPr>
              <a:t>）；</a:t>
            </a:r>
            <a:r>
              <a:rPr lang="en-US" altLang="zh-CN">
                <a:ea typeface="新細明體" panose="02020500000000000000" pitchFamily="18" charset="-120"/>
              </a:rPr>
              <a:t>2. </a:t>
            </a:r>
            <a:r>
              <a:rPr lang="zh-CN" altLang="en-US">
                <a:ea typeface="新細明體" panose="02020500000000000000" pitchFamily="18" charset="-120"/>
              </a:rPr>
              <a:t>自洁、对付罪，以神的意思忧愁，在言行上，显出自诉、自恨、敬畏、改过，表明自己是洁净的（林后</a:t>
            </a:r>
            <a:r>
              <a:rPr lang="en-US" altLang="zh-CN">
                <a:ea typeface="新細明體" panose="02020500000000000000" pitchFamily="18" charset="-120"/>
              </a:rPr>
              <a:t>7:10-11</a:t>
            </a:r>
            <a:r>
              <a:rPr lang="zh-CN" altLang="en-US">
                <a:ea typeface="新細明體" panose="02020500000000000000" pitchFamily="18" charset="-120"/>
              </a:rPr>
              <a:t>）；</a:t>
            </a:r>
            <a:r>
              <a:rPr lang="en-US" altLang="zh-CN">
                <a:ea typeface="新細明體" panose="02020500000000000000" pitchFamily="18" charset="-120"/>
              </a:rPr>
              <a:t>3. </a:t>
            </a:r>
            <a:r>
              <a:rPr lang="zh-CN" altLang="en-US">
                <a:ea typeface="新細明體" panose="02020500000000000000" pitchFamily="18" charset="-120"/>
              </a:rPr>
              <a:t>倚靠神，相信神赦罪的恩典，相信在耶稣基督宝血的遮盖下，我们是新造的人（林后</a:t>
            </a:r>
            <a:r>
              <a:rPr lang="en-US" altLang="zh-CN">
                <a:ea typeface="新細明體" panose="02020500000000000000" pitchFamily="18" charset="-120"/>
              </a:rPr>
              <a:t>5:17</a:t>
            </a:r>
            <a:r>
              <a:rPr lang="zh-CN" altLang="en-US">
                <a:ea typeface="新細明體" panose="02020500000000000000" pitchFamily="18" charset="-120"/>
              </a:rPr>
              <a:t>）。</a:t>
            </a:r>
            <a:endParaRPr lang="en-US" altLang="zh-CN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ea typeface="新細明體" panose="02020500000000000000" pitchFamily="18" charset="-120"/>
              </a:rPr>
              <a:t>3</a:t>
            </a:r>
            <a:r>
              <a:rPr lang="zh-CN" altLang="en-US">
                <a:ea typeface="新細明體" panose="02020500000000000000" pitchFamily="18" charset="-120"/>
              </a:rPr>
              <a:t>）神继续使用以色列人，要他们服事神。今天，我们也是一样，被神管教后，只要切实的对付罪，神仍然要使用、赐福我们（林后</a:t>
            </a:r>
            <a:r>
              <a:rPr lang="en-US" altLang="zh-CN">
                <a:ea typeface="新細明體" panose="02020500000000000000" pitchFamily="18" charset="-120"/>
              </a:rPr>
              <a:t>5:17</a:t>
            </a:r>
            <a:r>
              <a:rPr lang="zh-CN" altLang="en-US">
                <a:ea typeface="新細明體" panose="02020500000000000000" pitchFamily="18" charset="-120"/>
              </a:rPr>
              <a:t>）。 </a:t>
            </a:r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558E0DEC-EAA7-B96E-8F68-8B20C3F0B9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8326F220-CCF8-4C79-86C4-25501336E12F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4073CD18-417C-A2FD-B64F-403A1E3CBA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96875" y="692150"/>
            <a:ext cx="6156325" cy="34639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0511474B-FFD4-F565-4E63-36E3C7EAB2F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CN">
                <a:ea typeface="新細明體" panose="02020500000000000000" pitchFamily="18" charset="-120"/>
              </a:rPr>
              <a:t>1</a:t>
            </a:r>
            <a:r>
              <a:rPr lang="zh-CN" altLang="en-US">
                <a:ea typeface="新細明體" panose="02020500000000000000" pitchFamily="18" charset="-120"/>
              </a:rPr>
              <a:t>）</a:t>
            </a:r>
            <a:r>
              <a:rPr lang="en-US" altLang="zh-CN">
                <a:ea typeface="新細明體" panose="02020500000000000000" pitchFamily="18" charset="-120"/>
              </a:rPr>
              <a:t>1. </a:t>
            </a:r>
            <a:r>
              <a:rPr lang="zh-CN" altLang="en-US">
                <a:ea typeface="新細明體" panose="02020500000000000000" pitchFamily="18" charset="-120"/>
              </a:rPr>
              <a:t>以色列人的领袖虽有询问基遍人的使者，但是却未仔细地查证，</a:t>
            </a:r>
            <a:r>
              <a:rPr lang="en-US" altLang="zh-CN">
                <a:ea typeface="新細明體" panose="02020500000000000000" pitchFamily="18" charset="-120"/>
              </a:rPr>
              <a:t>2. </a:t>
            </a:r>
            <a:r>
              <a:rPr lang="zh-CN" altLang="en-US">
                <a:ea typeface="新細明體" panose="02020500000000000000" pitchFamily="18" charset="-120"/>
              </a:rPr>
              <a:t>他们过于相信自己的判断，认为对方一定就是从远方来的使者，</a:t>
            </a:r>
            <a:r>
              <a:rPr lang="en-US" altLang="zh-CN">
                <a:ea typeface="新細明體" panose="02020500000000000000" pitchFamily="18" charset="-120"/>
              </a:rPr>
              <a:t>3. </a:t>
            </a:r>
            <a:r>
              <a:rPr lang="zh-CN" altLang="en-US">
                <a:ea typeface="新細明體" panose="02020500000000000000" pitchFamily="18" charset="-120"/>
              </a:rPr>
              <a:t>最严重的错误是，他们在整个过程中，完全没有求问神，凡事依赖自己的“理性”，结果遭遇自以为是的苦果。</a:t>
            </a:r>
            <a:endParaRPr lang="en-US" altLang="zh-CN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zh-CN">
                <a:ea typeface="新細明體" panose="02020500000000000000" pitchFamily="18" charset="-120"/>
              </a:rPr>
              <a:t>2</a:t>
            </a:r>
            <a:r>
              <a:rPr lang="zh-CN" altLang="en-US">
                <a:ea typeface="新細明體" panose="02020500000000000000" pitchFamily="18" charset="-120"/>
              </a:rPr>
              <a:t>）今天，</a:t>
            </a:r>
            <a:r>
              <a:rPr lang="en-US" altLang="zh-CN">
                <a:ea typeface="新細明體" panose="02020500000000000000" pitchFamily="18" charset="-120"/>
              </a:rPr>
              <a:t>1. </a:t>
            </a:r>
            <a:r>
              <a:rPr lang="zh-CN" altLang="en-US">
                <a:ea typeface="新細明體" panose="02020500000000000000" pitchFamily="18" charset="-120"/>
              </a:rPr>
              <a:t>我们要正视我们自己的软弱，和仇敌的诡诈（林前</a:t>
            </a:r>
            <a:r>
              <a:rPr lang="en-US" altLang="zh-CN">
                <a:ea typeface="新細明體" panose="02020500000000000000" pitchFamily="18" charset="-120"/>
              </a:rPr>
              <a:t>10:12</a:t>
            </a:r>
            <a:r>
              <a:rPr lang="zh-CN" altLang="en-US">
                <a:ea typeface="新細明體" panose="02020500000000000000" pitchFamily="18" charset="-120"/>
              </a:rPr>
              <a:t>）；</a:t>
            </a:r>
            <a:r>
              <a:rPr lang="en-US" altLang="zh-CN">
                <a:ea typeface="新細明體" panose="02020500000000000000" pitchFamily="18" charset="-120"/>
              </a:rPr>
              <a:t>2. </a:t>
            </a:r>
            <a:r>
              <a:rPr lang="zh-CN" altLang="en-US">
                <a:ea typeface="新細明體" panose="02020500000000000000" pitchFamily="18" charset="-120"/>
              </a:rPr>
              <a:t>我们遇事不可骄傲、不可自视甚高，不可以为自己可以解决问题或作决定，神不喜悦我们在远离神（罪）的环境中行事（雅</a:t>
            </a:r>
            <a:r>
              <a:rPr lang="en-US" altLang="zh-CN">
                <a:ea typeface="新細明體" panose="02020500000000000000" pitchFamily="18" charset="-120"/>
              </a:rPr>
              <a:t>4:6</a:t>
            </a:r>
            <a:r>
              <a:rPr lang="zh-CN" altLang="en-US">
                <a:ea typeface="新細明體" panose="02020500000000000000" pitchFamily="18" charset="-120"/>
              </a:rPr>
              <a:t>）；</a:t>
            </a:r>
            <a:r>
              <a:rPr lang="en-US" altLang="zh-CN">
                <a:ea typeface="新細明體" panose="02020500000000000000" pitchFamily="18" charset="-120"/>
              </a:rPr>
              <a:t>3. </a:t>
            </a:r>
            <a:r>
              <a:rPr lang="zh-CN" altLang="en-US">
                <a:ea typeface="新細明體" panose="02020500000000000000" pitchFamily="18" charset="-120"/>
              </a:rPr>
              <a:t>我们需要常常警醒祷告，寻求神的旨意，让圣灵的感动来引领我们，让基督的平安在我们心里做主（彼前</a:t>
            </a:r>
            <a:r>
              <a:rPr lang="en-US" altLang="zh-CN">
                <a:ea typeface="新細明體" panose="02020500000000000000" pitchFamily="18" charset="-120"/>
              </a:rPr>
              <a:t>4:7</a:t>
            </a:r>
            <a:r>
              <a:rPr lang="zh-CN" altLang="en-US">
                <a:ea typeface="新細明體" panose="02020500000000000000" pitchFamily="18" charset="-120"/>
              </a:rPr>
              <a:t>）。</a:t>
            </a:r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755D11FC-AE17-5E76-AE3D-67A71CAB26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63D4DB8A-7466-4CB7-AD71-E7B0D13F4929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19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01BAAA5D-9358-BB2E-5CB6-F607B9A379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96875" y="692150"/>
            <a:ext cx="6156325" cy="34639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8819C050-AB68-D836-7881-24D3830075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0629DDC5-F299-19E8-AE88-6D41DE13C1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913011E5-D19B-4FCC-B660-7ED2F66985F5}" type="slidenum">
              <a:rPr lang="en-US" altLang="en-US"/>
              <a:pPr/>
              <a:t>23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CAF452AC-3272-E515-639E-55811B513FA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96875" y="692150"/>
            <a:ext cx="6156325" cy="34639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F1A56C0D-B69E-F1D0-4B6A-5027474574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CN">
                <a:ea typeface="新細明體" panose="02020500000000000000" pitchFamily="18" charset="-120"/>
              </a:rPr>
              <a:t>1</a:t>
            </a:r>
            <a:r>
              <a:rPr lang="zh-CN" altLang="en-US">
                <a:ea typeface="新細明體" panose="02020500000000000000" pitchFamily="18" charset="-120"/>
              </a:rPr>
              <a:t>）</a:t>
            </a:r>
            <a:r>
              <a:rPr lang="en-US" altLang="zh-CN">
                <a:ea typeface="新細明體" panose="02020500000000000000" pitchFamily="18" charset="-120"/>
              </a:rPr>
              <a:t>1. </a:t>
            </a:r>
            <a:r>
              <a:rPr lang="zh-CN" altLang="en-US">
                <a:ea typeface="新細明體" panose="02020500000000000000" pitchFamily="18" charset="-120"/>
              </a:rPr>
              <a:t>基遍人是有信心的人，他们敬畏神，惧怕神，相信神的话，相信神会把迦南地赐给以色列人，相信神会藉着以色列人击灭他们，相信他们唯有逃入以色列人中，才可能得救，他们是有信心的人；</a:t>
            </a:r>
            <a:r>
              <a:rPr lang="en-US" altLang="zh-CN">
                <a:ea typeface="新細明體" panose="02020500000000000000" pitchFamily="18" charset="-120"/>
              </a:rPr>
              <a:t>2. </a:t>
            </a:r>
            <a:r>
              <a:rPr lang="zh-CN" altLang="en-US">
                <a:ea typeface="新細明體" panose="02020500000000000000" pitchFamily="18" charset="-120"/>
              </a:rPr>
              <a:t>基遍人虽有信心，但是他们用欺骗的方法，与以色列人立定和约，因着这个诡诈行为，带给他们犯罪的后果，就是成为以色列人的奴仆；（或许他们可以效法喇合的手法，公开的投降以色列人，愿意信靠耶和华的恩典怜悯，与以色列人共同争战其他迦南人。）</a:t>
            </a:r>
            <a:r>
              <a:rPr lang="en-US" altLang="zh-CN">
                <a:ea typeface="新細明體" panose="02020500000000000000" pitchFamily="18" charset="-120"/>
              </a:rPr>
              <a:t>3. </a:t>
            </a:r>
            <a:r>
              <a:rPr lang="zh-CN" altLang="en-US">
                <a:ea typeface="新細明體" panose="02020500000000000000" pitchFamily="18" charset="-120"/>
              </a:rPr>
              <a:t>然而，即使基遍人的信心伴随着诡诈，但是，神仍然不轻看他们，日后，神在基遍人身上彰显许多神迹（书</a:t>
            </a:r>
            <a:r>
              <a:rPr lang="en-US" altLang="zh-CN">
                <a:ea typeface="新細明體" panose="02020500000000000000" pitchFamily="18" charset="-120"/>
              </a:rPr>
              <a:t>10:10-14</a:t>
            </a:r>
            <a:r>
              <a:rPr lang="zh-CN" altLang="en-US">
                <a:ea typeface="新細明體" panose="02020500000000000000" pitchFamily="18" charset="-120"/>
              </a:rPr>
              <a:t>），也为他们伸冤（撒下</a:t>
            </a:r>
            <a:r>
              <a:rPr lang="en-US" altLang="zh-CN">
                <a:ea typeface="新細明體" panose="02020500000000000000" pitchFamily="18" charset="-120"/>
              </a:rPr>
              <a:t>21:1-9</a:t>
            </a:r>
            <a:r>
              <a:rPr lang="zh-CN" altLang="en-US">
                <a:ea typeface="新細明體" panose="02020500000000000000" pitchFamily="18" charset="-120"/>
              </a:rPr>
              <a:t>），并让他们参与圣殿的事奉（代上</a:t>
            </a:r>
            <a:r>
              <a:rPr lang="en-US" altLang="zh-CN">
                <a:ea typeface="新細明體" panose="02020500000000000000" pitchFamily="18" charset="-120"/>
              </a:rPr>
              <a:t>21:29, </a:t>
            </a:r>
            <a:r>
              <a:rPr lang="zh-CN" altLang="en-US">
                <a:ea typeface="新細明體" panose="02020500000000000000" pitchFamily="18" charset="-120"/>
              </a:rPr>
              <a:t>尼</a:t>
            </a:r>
            <a:r>
              <a:rPr lang="en-US" altLang="zh-CN">
                <a:ea typeface="新細明體" panose="02020500000000000000" pitchFamily="18" charset="-120"/>
              </a:rPr>
              <a:t>3:7</a:t>
            </a:r>
            <a:r>
              <a:rPr lang="zh-CN" altLang="en-US">
                <a:ea typeface="新細明體" panose="02020500000000000000" pitchFamily="18" charset="-120"/>
              </a:rPr>
              <a:t>），可见神仍然要赐福他们，如同当初神赐福以诡诈的方法骗取长子的名分的雅各，。</a:t>
            </a:r>
            <a:endParaRPr lang="en-US" altLang="zh-CN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zh-CN">
                <a:ea typeface="新細明體" panose="02020500000000000000" pitchFamily="18" charset="-120"/>
              </a:rPr>
              <a:t>2</a:t>
            </a:r>
            <a:r>
              <a:rPr lang="zh-CN" altLang="en-US">
                <a:ea typeface="新細明體" panose="02020500000000000000" pitchFamily="18" charset="-120"/>
              </a:rPr>
              <a:t>）今天，神也不轻看我们微小的信心，神必要赏赐恩典给投靠他的人（来</a:t>
            </a:r>
            <a:r>
              <a:rPr lang="en-US" altLang="zh-CN">
                <a:ea typeface="新細明體" panose="02020500000000000000" pitchFamily="18" charset="-120"/>
              </a:rPr>
              <a:t>11:6</a:t>
            </a:r>
            <a:r>
              <a:rPr lang="zh-CN" altLang="en-US">
                <a:ea typeface="新細明體" panose="02020500000000000000" pitchFamily="18" charset="-120"/>
              </a:rPr>
              <a:t>）；</a:t>
            </a:r>
            <a:r>
              <a:rPr lang="en-US" altLang="zh-CN">
                <a:ea typeface="新細明體" panose="02020500000000000000" pitchFamily="18" charset="-120"/>
              </a:rPr>
              <a:t>2. </a:t>
            </a:r>
            <a:r>
              <a:rPr lang="zh-CN" altLang="en-US">
                <a:ea typeface="新細明體" panose="02020500000000000000" pitchFamily="18" charset="-120"/>
              </a:rPr>
              <a:t>我们也相信神是满有怜悯的神，虽然我们会软弱跌倒，犯罪远离神，因而神会管教我们，仰望的心，他仍是要我们从罪恶中回转归向神，好重新进入神的恩典中（诗</a:t>
            </a:r>
            <a:r>
              <a:rPr lang="en-US" altLang="zh-CN">
                <a:ea typeface="新細明體" panose="02020500000000000000" pitchFamily="18" charset="-120"/>
              </a:rPr>
              <a:t>30:5</a:t>
            </a:r>
            <a:r>
              <a:rPr lang="zh-CN" altLang="en-US">
                <a:ea typeface="新細明體" panose="02020500000000000000" pitchFamily="18" charset="-120"/>
              </a:rPr>
              <a:t>）。</a:t>
            </a:r>
            <a:r>
              <a:rPr lang="en-US" altLang="zh-CN">
                <a:ea typeface="新細明體" panose="02020500000000000000" pitchFamily="18" charset="-120"/>
              </a:rPr>
              <a:t>3. </a:t>
            </a:r>
            <a:r>
              <a:rPr lang="zh-CN" altLang="en-US">
                <a:ea typeface="新細明體" panose="02020500000000000000" pitchFamily="18" charset="-120"/>
              </a:rPr>
              <a:t>所以，神要我们知道也相信，当我们回转向神，神的恩典，无人可以夺去，总之，神要我们继续归向他，好领受恩典（罗</a:t>
            </a:r>
            <a:r>
              <a:rPr lang="en-US" altLang="zh-CN">
                <a:ea typeface="新細明體" panose="02020500000000000000" pitchFamily="18" charset="-120"/>
              </a:rPr>
              <a:t>8:31-33</a:t>
            </a:r>
            <a:r>
              <a:rPr lang="zh-CN" altLang="en-US">
                <a:ea typeface="新細明體" panose="02020500000000000000" pitchFamily="18" charset="-120"/>
              </a:rPr>
              <a:t>）。</a:t>
            </a:r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AAEA91B0-B734-08E1-B3D7-D40E273530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47A846C-D2E5-4BCD-891E-D33433500F31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C3936F-8E1A-202B-E2B7-F175BA45D0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6D89CB4-0A38-4220-3988-D1FEF5E394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54BF3B-3B47-F93A-E7F4-60FDEECC67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5E5197-7B97-49FB-8ADA-4AE571A2D6B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2292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7FC6C9-490C-F42B-EE1A-74ACF8D372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9E1FD9-34C3-8491-74CC-AF2DCE4947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07A4B8-5013-EE4D-6B81-A711282334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A76C75-C894-4C0F-9B54-A811651CF0F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62369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024B47-E76D-84B3-40F3-B11D3EC0DA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8FA78C-81F7-F9E5-40F1-C70A1FE358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39E9FDA-25E8-4F81-071C-D0E408547B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A237BD-0554-4E9E-8FDC-4FBCF433699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4556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97C4DB3-FFDB-39D2-8BFD-2D28AD9E64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C872EEB-0442-5445-2B14-9388508D4F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3AF098-AF8D-23FE-7CDF-E04B56ECA7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A2A4A7-D205-4A39-B3FD-F1D80C3E600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20243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3D25BB-AEC2-2B41-E423-EFD07E889D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AE11C34-3E63-A30F-BE43-DD9D890259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56FFBE-342F-4399-FB27-F1FEEEA12A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24A049-6A51-4547-B7E1-09EF06BA860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9790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72D98D-A336-2492-89F9-8F0EB649D7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6E840F-30FE-302C-6753-B6857D3F88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36B910-C5ED-AB0B-D82A-6845E5888C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10F13D-55F0-4626-A240-96230DAE633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86582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07E02B7-8AAD-6D85-4D71-FB4182DED6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D16A366-0BC6-97B5-7288-8B2984E899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F5ACBA9-27FE-030A-BFBC-55FF4C36FE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B1A413-245A-45C5-91D3-5093A1C46FA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92347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4C729A9-075F-6CC9-D51D-ACA5F4F2AB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B5FB55F-9338-25C8-B3D4-C772F6EA8F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D47EEC7-2FAA-D273-D3B6-3382AA151C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D4F4F6-C7BB-490D-8C89-446E6A75DF0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89984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D6BBD87-0C5B-B8E4-AB85-33DFE63B5F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2456AE7-2D4E-02CF-9B8C-CFDC0BADB6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C917579-835F-90C7-43B4-4886CC4BCF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4D2F6F-BDA4-409B-B5A6-8FB4A3C705A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85831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89C7A0-B462-6B5A-9E43-9F2AD607BC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9FC7E5-2382-C999-8EE0-DFCB135BC4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06A225-F4EF-D991-6B8D-DE5D71D0F7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7FD117-2AC5-4DB2-948E-A5CBE573E49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68625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8C95C9-5BE1-7CFD-9FAA-2A6E5283FB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C39710-F1DB-5CB6-2821-947873B0CD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1A1253-8576-1666-4A3F-FD9EEC3137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B3D30A-FBDD-4E91-835C-34223CB171B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70830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DA4993A-1B48-F9A0-28E2-A41986539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ABB8075-F2B6-E936-0A86-23D506EBFE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C355834-E4D0-404B-8013-A364529871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8F0ACD4-51D5-43A5-BA75-A721DDB797A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B68D515-DDA3-44B7-A2E8-6EFD0044689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00388CA5-9C20-46DD-8B63-3145E9662F5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7F1E670-B3F9-9583-DF36-9F84A282C1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124200"/>
            <a:ext cx="9144000" cy="1524000"/>
          </a:xfrm>
        </p:spPr>
        <p:txBody>
          <a:bodyPr/>
          <a:lstStyle/>
          <a:p>
            <a:pPr eaLnBrk="1" hangingPunct="1"/>
            <a:r>
              <a:rPr lang="zh-CN" altLang="en-US" sz="50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约书亚记</a:t>
            </a:r>
            <a:br>
              <a:rPr lang="zh-CN" altLang="en-US" sz="5000" b="1" dirty="0">
                <a:solidFill>
                  <a:srgbClr val="CC3300"/>
                </a:solidFill>
                <a:latin typeface="文新字海-簡楷" pitchFamily="2" charset="-120"/>
                <a:ea typeface="文新字海-簡楷" pitchFamily="2" charset="-120"/>
              </a:rPr>
            </a:br>
            <a:br>
              <a:rPr lang="zh-CN" altLang="zh-TW" sz="5000" b="1" dirty="0">
                <a:latin typeface="文新字海-簡楷" pitchFamily="2" charset="-120"/>
                <a:ea typeface="文新字海-簡楷" pitchFamily="2" charset="-120"/>
              </a:rPr>
            </a:br>
            <a:r>
              <a:rPr lang="zh-CN" altLang="en-US" sz="50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第</a:t>
            </a:r>
            <a:r>
              <a:rPr lang="zh-TW" altLang="en-US" sz="50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六</a:t>
            </a:r>
            <a:r>
              <a:rPr lang="zh-CN" altLang="en-US" sz="50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 </a:t>
            </a:r>
            <a:br>
              <a:rPr lang="zh-CN" altLang="zh-TW" sz="50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50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第八章   攻</a:t>
            </a:r>
            <a:r>
              <a:rPr lang="zh-CN" altLang="en-US" sz="50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破</a:t>
            </a:r>
            <a:r>
              <a:rPr lang="zh-TW" altLang="en-US" sz="50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艾城</a:t>
            </a:r>
            <a:br>
              <a:rPr lang="en-US" altLang="zh-TW" sz="50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50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第九章   受</a:t>
            </a:r>
            <a:r>
              <a:rPr lang="zh-CN" altLang="en-US" sz="50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骗</a:t>
            </a:r>
            <a:r>
              <a:rPr lang="zh-TW" altLang="en-US" sz="50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于</a:t>
            </a:r>
            <a:r>
              <a:rPr lang="zh-CN" altLang="en-US" sz="50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基遍</a:t>
            </a:r>
            <a:r>
              <a:rPr lang="zh-TW" altLang="en-US" sz="50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人</a:t>
            </a:r>
            <a:br>
              <a:rPr lang="en-US" altLang="zh-TW" sz="40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TW" sz="5000" b="1" dirty="0">
                <a:solidFill>
                  <a:srgbClr val="006600"/>
                </a:solidFill>
                <a:latin typeface="文新字海-簡楷" pitchFamily="2" charset="-120"/>
                <a:ea typeface="文新字海-簡楷" pitchFamily="2" charset="-120"/>
              </a:rPr>
            </a:br>
            <a:endParaRPr lang="en-US" altLang="zh-TW" sz="5000" b="1" dirty="0">
              <a:solidFill>
                <a:srgbClr val="006600"/>
              </a:solidFill>
              <a:latin typeface="文新字海-簡楷" pitchFamily="2" charset="-120"/>
              <a:ea typeface="文新字海-簡楷" pitchFamily="2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87239CD1-9867-1107-932A-8E549D79EE67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29999" cy="6858000"/>
          </a:xfrm>
        </p:spPr>
        <p:txBody>
          <a:bodyPr/>
          <a:lstStyle/>
          <a:p>
            <a:pPr marL="625475" indent="-625475">
              <a:spcBef>
                <a:spcPts val="1800"/>
              </a:spcBef>
              <a:buNone/>
              <a:tabLst>
                <a:tab pos="625475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5.	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艾城受到审判如同耶利哥城一般。从这战役中，我们可以体会神对以色列人的慈爱与恩典。</a:t>
            </a:r>
            <a:endParaRPr lang="en-US" altLang="zh-CN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625475" indent="-625475">
              <a:spcBef>
                <a:spcPts val="1800"/>
              </a:spcBef>
              <a:buNone/>
              <a:tabLst>
                <a:tab pos="625475" algn="l"/>
              </a:tabLst>
            </a:pPr>
            <a:r>
              <a:rPr lang="en-US" altLang="zh-CN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	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没有一个人不会犯罪，而神也知道。因此一个曾</a:t>
            </a: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软弱失败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的基督徒，并不表示神不能再使用他。相反地，假如他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认罪悔改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，神的慈爱恩典仍然会随着祂（约壹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1:9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9F859DE5-7BC5-6182-CB72-6AB412F2B413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685800"/>
            <a:ext cx="10972800" cy="4800600"/>
          </a:xfrm>
        </p:spPr>
        <p:txBody>
          <a:bodyPr/>
          <a:lstStyle/>
          <a:p>
            <a:pPr marL="0" indent="0" algn="ctr">
              <a:lnSpc>
                <a:spcPts val="5200"/>
              </a:lnSpc>
              <a:buNone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问题讨论</a:t>
            </a:r>
            <a:endParaRPr lang="en-US" altLang="en-US" sz="4400" b="1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lnSpc>
                <a:spcPts val="5200"/>
              </a:lnSpc>
              <a:buNone/>
            </a:pPr>
            <a:r>
              <a:rPr lang="zh-CN" altLang="en-US" sz="4400" b="1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从神再次与以色列人同行争战的史实，试思想当我们基督徒软弱跌倒时，对自己，对神所应有的认识，好帮助自己再次行走这属天的道路。</a:t>
            </a:r>
            <a:r>
              <a:rPr lang="en-US" altLang="zh-CN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林后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7:10-11,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约一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1:9,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林后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5:17</a:t>
            </a:r>
            <a:r>
              <a:rPr lang="en-US" altLang="zh-CN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endParaRPr lang="en-US" altLang="en-US" sz="4400" b="1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A556B03D-5E5F-C955-C8B1-9321532693DD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5562600"/>
          </a:xfrm>
        </p:spPr>
        <p:txBody>
          <a:bodyPr/>
          <a:lstStyle/>
          <a:p>
            <a:pPr marL="742950" indent="-742950">
              <a:spcBef>
                <a:spcPts val="1800"/>
              </a:spcBef>
              <a:buAutoNum type="arabicPeriod" startAt="6"/>
              <a:tabLst>
                <a:tab pos="682625" algn="l"/>
              </a:tabLst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多么奇妙的战略，色列人并不在艾城之役后，扩大战果，反而到示剑北方的以巴路山和基利心山间，遵照摩西在申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27:1-26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的命令，筑坛献祭，宣读律法。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1800"/>
              </a:spcBef>
              <a:buNone/>
              <a:tabLst>
                <a:tab pos="682625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因为这是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属灵的争战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神的争战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50F6B305-1C95-95E6-2184-2C95292650F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5029200"/>
          </a:xfrm>
        </p:spPr>
        <p:txBody>
          <a:bodyPr/>
          <a:lstStyle/>
          <a:p>
            <a:pPr marL="577850" indent="-577850">
              <a:spcBef>
                <a:spcPts val="0"/>
              </a:spcBef>
              <a:buNone/>
              <a:tabLst>
                <a:tab pos="577850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7.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在二山之间的山谷，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200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万的以色列人在其中敬拜神，宣读律法。众人敬畏之心必然会复兴整个以色列人。可惜的是，这属灵的信仰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并未传递予后代。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因为没过多久，以色列人就背弃神，成了律法中所宣告的咒诅。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9AB5572E-FBBE-D53E-7203-6EB271E6AE9F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4876800"/>
          </a:xfrm>
        </p:spPr>
        <p:txBody>
          <a:bodyPr/>
          <a:lstStyle/>
          <a:p>
            <a:pPr marL="682625" indent="-682625">
              <a:spcBef>
                <a:spcPts val="0"/>
              </a:spcBef>
              <a:buNone/>
              <a:tabLst>
                <a:tab pos="682625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8.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同样的，以色列人攻破耶利哥城和艾城的事情，带给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迦南诸王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基遍人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截然不同的反应。这完全在乎他们对神的认识不同的结果。今日的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福音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传递不也是带给人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不同的反应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（林后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2:15-16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>
            <a:extLst>
              <a:ext uri="{FF2B5EF4-FFF2-40B4-BE49-F238E27FC236}">
                <a16:creationId xmlns:a16="http://schemas.microsoft.com/office/drawing/2014/main" id="{7EAEA32F-E973-D73B-9CB3-A01FF8E5FAEE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5791200"/>
          </a:xfrm>
        </p:spPr>
        <p:txBody>
          <a:bodyPr/>
          <a:lstStyle/>
          <a:p>
            <a:pPr marL="682625" indent="-682625">
              <a:spcBef>
                <a:spcPts val="0"/>
              </a:spcBef>
              <a:spcAft>
                <a:spcPts val="600"/>
              </a:spcAft>
              <a:buNone/>
              <a:tabLst>
                <a:tab pos="682625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9.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基遍人是含的儿子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迦南的后裔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希未人。“基遍是一座大城，如都城一般，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并且城内的人都是勇士”（书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10:2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）。其中基遍和基非拉，比录和基列耶琳结成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联盟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。他们可能熟悉以色列人对“攻城”和“求和”的律法（申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20:10-15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16-18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），故采用诡计，假装为远方城邦来向以色列人求和。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p.production.patheos.com/blogs/scriptorium/files/2012/12/Gibeon.jpg">
            <a:extLst>
              <a:ext uri="{FF2B5EF4-FFF2-40B4-BE49-F238E27FC236}">
                <a16:creationId xmlns:a16="http://schemas.microsoft.com/office/drawing/2014/main" id="{AC164CF5-084F-8A47-8007-94BC15A39E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>
            <a:extLst>
              <a:ext uri="{FF2B5EF4-FFF2-40B4-BE49-F238E27FC236}">
                <a16:creationId xmlns:a16="http://schemas.microsoft.com/office/drawing/2014/main" id="{B1245CFE-0D1D-9CF5-23BC-20065EC0F83D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5257800"/>
          </a:xfrm>
        </p:spPr>
        <p:txBody>
          <a:bodyPr/>
          <a:lstStyle/>
          <a:p>
            <a:pPr marL="971550" indent="-971550">
              <a:spcBef>
                <a:spcPts val="0"/>
              </a:spcBef>
              <a:spcAft>
                <a:spcPts val="600"/>
              </a:spcAft>
              <a:buNone/>
              <a:tabLst>
                <a:tab pos="971550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10.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以色列人贸然与基遍人定约，至少有三个原因：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971550" indent="1314450">
              <a:spcBef>
                <a:spcPts val="0"/>
              </a:spcBef>
              <a:spcAft>
                <a:spcPts val="600"/>
              </a:spcAft>
              <a:buNone/>
              <a:tabLst>
                <a:tab pos="971550" algn="l"/>
              </a:tabLst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（一）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未仔细求证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endParaRPr lang="en-US" altLang="zh-CN" sz="4400" b="1" u="sng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971550" indent="1314450">
              <a:spcBef>
                <a:spcPts val="0"/>
              </a:spcBef>
              <a:spcAft>
                <a:spcPts val="600"/>
              </a:spcAft>
              <a:buNone/>
              <a:tabLst>
                <a:tab pos="971550" algn="l"/>
              </a:tabLst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（二）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过于信任自己的判断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endParaRPr lang="en-US" altLang="zh-CN" sz="4400" b="1" u="sng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971550" indent="1314450">
              <a:spcBef>
                <a:spcPts val="0"/>
              </a:spcBef>
              <a:spcAft>
                <a:spcPts val="600"/>
              </a:spcAft>
              <a:buNone/>
              <a:tabLst>
                <a:tab pos="971550" algn="l"/>
              </a:tabLst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（三）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未求问神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5C4D1AED-BC0C-8224-E9CD-9A87AB7EF2B5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5257800"/>
          </a:xfrm>
        </p:spPr>
        <p:txBody>
          <a:bodyPr/>
          <a:lstStyle/>
          <a:p>
            <a:pPr marL="914400" indent="-914400">
              <a:spcBef>
                <a:spcPts val="0"/>
              </a:spcBef>
              <a:spcAft>
                <a:spcPts val="1200"/>
              </a:spcAft>
              <a:buNone/>
              <a:tabLst>
                <a:tab pos="914400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11.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在属灵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高峰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之际，（刚献祭敬拜之后），软弱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失败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随之而来。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914400" indent="-914400">
              <a:spcBef>
                <a:spcPts val="0"/>
              </a:spcBef>
              <a:spcAft>
                <a:spcPts val="600"/>
              </a:spcAft>
              <a:buNone/>
              <a:tabLst>
                <a:tab pos="914400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以色列人的失败值得我们警惕，因为许多时候，我们常会觉得“这种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小事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何必麻烦神？”殊不知肉体上的大意，最易使人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跌倒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id="{CD62712F-9F98-C033-B7A2-7BE76217E6A2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685800"/>
            <a:ext cx="10972800" cy="4876800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buNone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问题讨论</a:t>
            </a:r>
            <a:endParaRPr lang="en-US" altLang="en-US" sz="4400" b="1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以色列人在属灵高峰之际又受骗于基遍人，他们的错误在哪里？</a:t>
            </a:r>
            <a:endParaRPr lang="en-US" altLang="zh-CN" sz="4400" b="1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我们如何借鉴他们的失败，以免落入相似的错误？（林前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10:12,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雅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4:6,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彼前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4:7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en-US" sz="4400" b="1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4F34DEDD-96B5-7FAD-F74F-A6855B4FE4A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762000"/>
            <a:ext cx="11430000" cy="51816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壹</a:t>
            </a:r>
            <a:r>
              <a:rPr lang="en-US" altLang="zh-CN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前言</a:t>
            </a:r>
            <a:endParaRPr lang="en-US" altLang="en-US" sz="4400" u="sng" dirty="0">
              <a:solidFill>
                <a:srgbClr val="8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对付了亚干的罪后，神再次为以色列人争战，使以色列人攻破艾城。而后以色列人于以巴路山与基利心山中间，筑坛献祭，宣读律法。然而以色列人在身处这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属灵高峰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之际，他们又 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大意地受骗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于基遍人。敬畏神的人走神的道路实在是不易。</a:t>
            </a:r>
            <a:endParaRPr lang="zh-TW" altLang="en-US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>
            <a:extLst>
              <a:ext uri="{FF2B5EF4-FFF2-40B4-BE49-F238E27FC236}">
                <a16:creationId xmlns:a16="http://schemas.microsoft.com/office/drawing/2014/main" id="{CEA38050-8ECA-4C91-AA8D-A400B5C480A8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914400" indent="-914400">
              <a:spcBef>
                <a:spcPts val="0"/>
              </a:spcBef>
              <a:spcAft>
                <a:spcPts val="600"/>
              </a:spcAft>
              <a:buNone/>
              <a:tabLst>
                <a:tab pos="914400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12.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谎言是决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不能持久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的，必被拆穿。圣经（箴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12:19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），说， “口吐真言永远坚立，舌说谎语只存片刻” 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>
            <a:extLst>
              <a:ext uri="{FF2B5EF4-FFF2-40B4-BE49-F238E27FC236}">
                <a16:creationId xmlns:a16="http://schemas.microsoft.com/office/drawing/2014/main" id="{00F88C33-1B0D-4A44-A83D-3AF293F4A1CC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914400" indent="-914400">
              <a:spcBef>
                <a:spcPts val="1800"/>
              </a:spcBef>
              <a:buNone/>
              <a:tabLst>
                <a:tab pos="914400" algn="l"/>
              </a:tabLst>
              <a:defRPr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13.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基遍人因着施诡计，虽免去死亡，却被惩罚做“以色列会众”和“神的坛”劈柴挑水的奴隶，神这样安排有三个原因：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487488" indent="-573088">
              <a:spcBef>
                <a:spcPts val="1800"/>
              </a:spcBef>
              <a:buNone/>
              <a:tabLst>
                <a:tab pos="914400" algn="l"/>
              </a:tabLst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（一）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减少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异教信仰的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影响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487488" indent="-573088">
              <a:spcBef>
                <a:spcPts val="1200"/>
              </a:spcBef>
              <a:buNone/>
              <a:tabLst>
                <a:tab pos="914400" algn="l"/>
              </a:tabLst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（二）使基遍人多方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接触真神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信仰，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487488" indent="-573088">
              <a:spcBef>
                <a:spcPts val="1200"/>
              </a:spcBef>
              <a:buNone/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（三）使以色列人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被提醒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不再轻易受骗。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>
            <a:extLst>
              <a:ext uri="{FF2B5EF4-FFF2-40B4-BE49-F238E27FC236}">
                <a16:creationId xmlns:a16="http://schemas.microsoft.com/office/drawing/2014/main" id="{F4D8B22C-9BD6-7958-F722-92FA4C09D14D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09600"/>
            <a:ext cx="11430000" cy="4343400"/>
          </a:xfrm>
        </p:spPr>
        <p:txBody>
          <a:bodyPr/>
          <a:lstStyle/>
          <a:p>
            <a:pPr marL="914400" indent="-914400">
              <a:spcBef>
                <a:spcPts val="0"/>
              </a:spcBef>
              <a:spcAft>
                <a:spcPts val="1200"/>
              </a:spcAft>
              <a:buNone/>
              <a:tabLst>
                <a:tab pos="914400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14.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基遍人有信心，却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信心不足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，他们用不正当的手法来解决面临的难题。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914400" indent="-914400">
              <a:spcBef>
                <a:spcPts val="0"/>
              </a:spcBef>
              <a:spcAft>
                <a:spcPts val="1200"/>
              </a:spcAft>
              <a:buNone/>
              <a:tabLst>
                <a:tab pos="914400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人犯罪，必须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面对犯罪的后果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。但神也悦纳人的微小信心，使“咒诅”成为“祝福”。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id="{701674D0-6AFD-092F-25C0-C4E357841F0C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09600"/>
            <a:ext cx="11430000" cy="6248400"/>
          </a:xfrm>
        </p:spPr>
        <p:txBody>
          <a:bodyPr/>
          <a:lstStyle/>
          <a:p>
            <a:pPr marL="0" indent="0" algn="ctr">
              <a:lnSpc>
                <a:spcPts val="5200"/>
              </a:lnSpc>
              <a:spcBef>
                <a:spcPts val="1800"/>
              </a:spcBef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在历史中基遍人领受许多祝福：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828800" indent="-1082675">
              <a:lnSpc>
                <a:spcPts val="5200"/>
              </a:lnSpc>
              <a:spcBef>
                <a:spcPts val="6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一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神在他们中间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行大神迹</a:t>
            </a:r>
            <a:r>
              <a:rPr lang="en-US" altLang="zh-CN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10:10-14</a:t>
            </a:r>
            <a:r>
              <a:rPr lang="en-US" altLang="zh-CN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endParaRPr lang="en-US" altLang="zh-CN" sz="5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828800" indent="-1082675">
              <a:lnSpc>
                <a:spcPts val="5200"/>
              </a:lnSpc>
              <a:spcBef>
                <a:spcPts val="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二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神的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会幕在基遍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多年</a:t>
            </a:r>
            <a:r>
              <a:rPr lang="en-US" altLang="zh-CN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代上</a:t>
            </a:r>
            <a:r>
              <a:rPr lang="en-US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21:29</a:t>
            </a:r>
            <a:r>
              <a:rPr lang="en-US" altLang="zh-CN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828800" indent="-1082675">
              <a:lnSpc>
                <a:spcPts val="5200"/>
              </a:lnSpc>
              <a:spcBef>
                <a:spcPts val="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三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基遍人参与尼希米的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建城工作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，为神纪念</a:t>
            </a:r>
            <a:r>
              <a:rPr lang="en-US" altLang="zh-CN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尼</a:t>
            </a:r>
            <a:r>
              <a:rPr lang="en-US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3:7</a:t>
            </a:r>
            <a:r>
              <a:rPr lang="en-US" altLang="zh-CN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828800" indent="-1082675">
              <a:lnSpc>
                <a:spcPts val="5200"/>
              </a:lnSpc>
              <a:spcBef>
                <a:spcPts val="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四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神为他们伸冤</a:t>
            </a:r>
            <a:r>
              <a:rPr lang="en-US" altLang="zh-CN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撒下</a:t>
            </a:r>
            <a:r>
              <a:rPr lang="en-US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21</a:t>
            </a:r>
            <a:r>
              <a:rPr lang="en-US" altLang="zh-CN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828800" indent="-1082675">
              <a:lnSpc>
                <a:spcPts val="5200"/>
              </a:lnSpc>
              <a:spcBef>
                <a:spcPts val="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五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成为神的选民</a:t>
            </a:r>
            <a:r>
              <a:rPr lang="en-US" altLang="zh-CN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尼</a:t>
            </a:r>
            <a:r>
              <a:rPr lang="en-US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7:25</a:t>
            </a:r>
            <a:r>
              <a:rPr lang="en-US" altLang="zh-CN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ctr">
              <a:lnSpc>
                <a:spcPts val="5200"/>
              </a:lnSpc>
              <a:spcBef>
                <a:spcPts val="1800"/>
              </a:spcBef>
              <a:buNone/>
            </a:pP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啊！何等奇妙、慈爱的神。</a:t>
            </a:r>
            <a:endParaRPr lang="en-US" altLang="en-US" sz="4400" b="1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>
            <a:extLst>
              <a:ext uri="{FF2B5EF4-FFF2-40B4-BE49-F238E27FC236}">
                <a16:creationId xmlns:a16="http://schemas.microsoft.com/office/drawing/2014/main" id="{FEA5B808-CC0F-EEEB-F58D-A36B80357827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685800"/>
            <a:ext cx="10972800" cy="5715000"/>
          </a:xfrm>
        </p:spPr>
        <p:txBody>
          <a:bodyPr/>
          <a:lstStyle/>
          <a:p>
            <a:pPr marL="0" indent="0" algn="ctr">
              <a:buNone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问题讨论</a:t>
            </a:r>
            <a:endParaRPr lang="en-US" altLang="en-US" sz="4400" b="1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4400" b="1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基遍人算不算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有信心的人？从后来神在他们身上的作为</a:t>
            </a:r>
            <a:r>
              <a:rPr lang="zh-CN" altLang="en-US" sz="40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（书</a:t>
            </a:r>
            <a:r>
              <a:rPr lang="en-US" altLang="en-US" sz="40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10:10-14</a:t>
            </a:r>
            <a:r>
              <a:rPr lang="zh-CN" altLang="en-US" sz="40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，代上</a:t>
            </a:r>
            <a:r>
              <a:rPr lang="en-US" altLang="en-US" sz="40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21:29</a:t>
            </a:r>
            <a:r>
              <a:rPr lang="zh-CN" altLang="en-US" sz="40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，尼</a:t>
            </a:r>
            <a:r>
              <a:rPr lang="en-US" altLang="en-US" sz="40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3:7</a:t>
            </a:r>
            <a:r>
              <a:rPr lang="zh-CN" altLang="en-US" sz="40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，我们对神有什么样的了解？</a:t>
            </a:r>
            <a:endParaRPr lang="en-US" altLang="zh-CN" sz="4400" b="1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这些认识对你的基督徒生活有什么影响？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（来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11:6,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诗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30:5,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罗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8:31-33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en-US" sz="4000" b="1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>
            <a:extLst>
              <a:ext uri="{FF2B5EF4-FFF2-40B4-BE49-F238E27FC236}">
                <a16:creationId xmlns:a16="http://schemas.microsoft.com/office/drawing/2014/main" id="{2FDE2E6A-3DC3-A161-EA0C-B99F418014FB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5410200"/>
          </a:xfrm>
        </p:spPr>
        <p:txBody>
          <a:bodyPr/>
          <a:lstStyle/>
          <a:p>
            <a:pPr marL="0" indent="0" algn="ctr">
              <a:buNone/>
            </a:pP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肆</a:t>
            </a:r>
            <a:r>
              <a:rPr lang="en-US" altLang="zh-CN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结论</a:t>
            </a:r>
            <a:endParaRPr lang="en-US" altLang="en-US" sz="4400" b="1" u="sng" dirty="0">
              <a:solidFill>
                <a:srgbClr val="8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神知道人的软弱。但是祂应许我们，我们只要悔改，就仍能重得父神恩典，为神所用。祂是慈爱的神，能将人的</a:t>
            </a: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错误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变成</a:t>
            </a: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祝福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，只要我们继续倚靠祂，因为神使“万事都互相效力，叫爱神的人得益处（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罗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8:28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）”。</a:t>
            </a:r>
            <a:endParaRPr lang="en-US" altLang="en-US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>
            <a:extLst>
              <a:ext uri="{FF2B5EF4-FFF2-40B4-BE49-F238E27FC236}">
                <a16:creationId xmlns:a16="http://schemas.microsoft.com/office/drawing/2014/main" id="{6625EB89-1C80-4DF7-9DEB-75EA2DA73E5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49530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伍</a:t>
            </a:r>
            <a:r>
              <a:rPr lang="en-US" altLang="zh-CN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作业</a:t>
            </a:r>
            <a:endParaRPr lang="en-US" altLang="zh-CN" sz="4400" u="sng" dirty="0">
              <a:solidFill>
                <a:srgbClr val="8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速读第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10-12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章，并思想“为何神要约书亚砍断敌军的马的蹄筋，焚烧他们的车辆（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11:9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）。”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>
            <a:extLst>
              <a:ext uri="{FF2B5EF4-FFF2-40B4-BE49-F238E27FC236}">
                <a16:creationId xmlns:a16="http://schemas.microsoft.com/office/drawing/2014/main" id="{EF4EE2ED-488D-5C72-6580-503307E504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26" t="35651" r="6522" b="32175"/>
          <a:stretch>
            <a:fillRect/>
          </a:stretch>
        </p:blipFill>
        <p:spPr bwMode="auto">
          <a:xfrm>
            <a:off x="874712" y="838200"/>
            <a:ext cx="10442575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E72A466-60DE-C71B-0A24-B98DAF650BB2}"/>
              </a:ext>
            </a:extLst>
          </p:cNvPr>
          <p:cNvSpPr txBox="1"/>
          <p:nvPr/>
        </p:nvSpPr>
        <p:spPr>
          <a:xfrm>
            <a:off x="1143000" y="1447800"/>
            <a:ext cx="4713150" cy="76944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zh-CN" altLang="en-US" sz="4400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贰</a:t>
            </a:r>
            <a:r>
              <a:rPr lang="en-US" altLang="zh-CN" sz="4400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. </a:t>
            </a:r>
            <a:r>
              <a:rPr lang="zh-CN" altLang="en-US" sz="4400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本书结构大纲</a:t>
            </a:r>
            <a:endParaRPr lang="en-US" sz="4400" dirty="0">
              <a:solidFill>
                <a:srgbClr val="8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711CC068-1703-2745-3EE3-7922EF04D990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5562600"/>
          </a:xfrm>
        </p:spPr>
        <p:txBody>
          <a:bodyPr/>
          <a:lstStyle/>
          <a:p>
            <a:pPr marL="625475" indent="-625475" algn="ctr">
              <a:spcBef>
                <a:spcPts val="0"/>
              </a:spcBef>
              <a:spcAft>
                <a:spcPts val="1200"/>
              </a:spcAft>
              <a:buNone/>
              <a:tabLst>
                <a:tab pos="625475" algn="l"/>
              </a:tabLst>
            </a:pP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叁</a:t>
            </a:r>
            <a:r>
              <a:rPr lang="en-US" altLang="zh-CN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经文解释及应用</a:t>
            </a:r>
            <a:endParaRPr lang="en-US" altLang="en-US" sz="4400" u="sng" dirty="0">
              <a:solidFill>
                <a:srgbClr val="8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625475" indent="-625475">
              <a:spcBef>
                <a:spcPts val="0"/>
              </a:spcBef>
              <a:spcAft>
                <a:spcPts val="600"/>
              </a:spcAft>
              <a:buNone/>
              <a:tabLst>
                <a:tab pos="625475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在对付亚干罪恶之后，神再次鼓励也应许以色列人，会将艾城交予他们。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625475" indent="-625475">
              <a:spcBef>
                <a:spcPts val="600"/>
              </a:spcBef>
              <a:spcAft>
                <a:spcPts val="0"/>
              </a:spcAft>
              <a:buNone/>
              <a:tabLst>
                <a:tab pos="625475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处置艾城与耶利哥所不同的事是：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625475" indent="-625475">
              <a:spcBef>
                <a:spcPts val="600"/>
              </a:spcBef>
              <a:spcAft>
                <a:spcPts val="600"/>
              </a:spcAft>
              <a:buNone/>
              <a:tabLst>
                <a:tab pos="625475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以色列人可以任意夺取财物和牲畜为胜利品。这实在是对亚干所犯的罪的莫大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讽刺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和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警惕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en-US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6EF7EBBD-A0BC-2A12-3D72-4B2DD123DB9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4953000"/>
          </a:xfrm>
        </p:spPr>
        <p:txBody>
          <a:bodyPr/>
          <a:lstStyle/>
          <a:p>
            <a:pPr marL="577850" indent="-577850">
              <a:lnSpc>
                <a:spcPts val="5200"/>
              </a:lnSpc>
              <a:spcBef>
                <a:spcPts val="1800"/>
              </a:spcBef>
              <a:buNone/>
              <a:tabLst>
                <a:tab pos="577850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神要我们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顺服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祂的旨意，而祂也必在祂的时间内成就事情。这不仅使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我们得益处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、得祝福，也使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神得荣耀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！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38A89497-B28C-84BB-7ECF-C8BD5D1C3650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533400"/>
            <a:ext cx="11430000" cy="6019800"/>
          </a:xfrm>
        </p:spPr>
        <p:txBody>
          <a:bodyPr/>
          <a:lstStyle/>
          <a:p>
            <a:pPr marL="625475" indent="-625475">
              <a:lnSpc>
                <a:spcPts val="5000"/>
              </a:lnSpc>
              <a:spcBef>
                <a:spcPts val="0"/>
              </a:spcBef>
              <a:buNone/>
              <a:tabLst>
                <a:tab pos="625475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3. 	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是攻艾城的元帅，战术的设计者。祂要以色列人兵分三路来攻城：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828800" indent="-1203325">
              <a:lnSpc>
                <a:spcPts val="5000"/>
              </a:lnSpc>
              <a:spcBef>
                <a:spcPts val="600"/>
              </a:spcBef>
              <a:buNone/>
              <a:tabLst>
                <a:tab pos="1828800" algn="l"/>
              </a:tabLst>
            </a:pPr>
            <a:r>
              <a:rPr lang="en-US" altLang="zh-CN" sz="42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2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一</a:t>
            </a:r>
            <a:r>
              <a:rPr lang="en-US" altLang="zh-CN" sz="42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	</a:t>
            </a:r>
            <a:r>
              <a:rPr lang="zh-CN" altLang="en-US" sz="42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夺城兵力</a:t>
            </a:r>
            <a:r>
              <a:rPr lang="zh-CN" altLang="en-US" sz="42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en-US" sz="42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42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万勇士，前一晚埋伏在城西不远处，</a:t>
            </a:r>
            <a:endParaRPr lang="en-US" altLang="zh-CN" sz="42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828800" indent="-1203325">
              <a:lnSpc>
                <a:spcPts val="5000"/>
              </a:lnSpc>
              <a:spcBef>
                <a:spcPts val="0"/>
              </a:spcBef>
              <a:buNone/>
              <a:tabLst>
                <a:tab pos="1828800" algn="l"/>
              </a:tabLst>
            </a:pPr>
            <a:r>
              <a:rPr lang="en-US" altLang="zh-CN" sz="42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2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二</a:t>
            </a:r>
            <a:r>
              <a:rPr lang="en-US" altLang="zh-CN" sz="42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	</a:t>
            </a:r>
            <a:r>
              <a:rPr lang="zh-CN" altLang="en-US" sz="42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争战主力</a:t>
            </a:r>
            <a:r>
              <a:rPr lang="zh-CN" altLang="en-US" sz="42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，主要兵力，在城北扎营，先是正面攻击后佯败，而后再转身攻击，</a:t>
            </a:r>
            <a:endParaRPr lang="en-US" altLang="zh-CN" sz="42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828800" indent="-1203325">
              <a:lnSpc>
                <a:spcPts val="5000"/>
              </a:lnSpc>
              <a:spcBef>
                <a:spcPts val="0"/>
              </a:spcBef>
              <a:buNone/>
              <a:tabLst>
                <a:tab pos="1828800" algn="l"/>
              </a:tabLst>
            </a:pPr>
            <a:r>
              <a:rPr lang="en-US" altLang="zh-CN" sz="42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2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三</a:t>
            </a:r>
            <a:r>
              <a:rPr lang="en-US" altLang="zh-CN" sz="42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	</a:t>
            </a:r>
            <a:r>
              <a:rPr lang="zh-CN" altLang="en-US" sz="42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截后兵力</a:t>
            </a:r>
            <a:r>
              <a:rPr lang="zh-CN" altLang="en-US" sz="42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en-US" sz="42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zh-CN" altLang="en-US" sz="42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千勇士，前一晚埋伏于城西，在伯特利和艾城中间，主要任务是截断逃跑之残余敌人进入伯特利城。</a:t>
            </a:r>
            <a:endParaRPr lang="en-US" altLang="en-US" sz="42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>
            <a:extLst>
              <a:ext uri="{FF2B5EF4-FFF2-40B4-BE49-F238E27FC236}">
                <a16:creationId xmlns:a16="http://schemas.microsoft.com/office/drawing/2014/main" id="{C1617A3A-005B-43A2-7219-EA02675B42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94" t="5853" r="27330" b="6383"/>
          <a:stretch>
            <a:fillRect/>
          </a:stretch>
        </p:blipFill>
        <p:spPr bwMode="auto">
          <a:xfrm>
            <a:off x="-457200" y="-76200"/>
            <a:ext cx="126492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A1C232B4-EC39-453B-9E9B-BE80D4682DA3}"/>
              </a:ext>
            </a:extLst>
          </p:cNvPr>
          <p:cNvSpPr/>
          <p:nvPr/>
        </p:nvSpPr>
        <p:spPr>
          <a:xfrm>
            <a:off x="7010400" y="2590800"/>
            <a:ext cx="1981200" cy="1905000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graceofourlord.files.wordpress.com/2013/06/ai-002.jpg">
            <a:extLst>
              <a:ext uri="{FF2B5EF4-FFF2-40B4-BE49-F238E27FC236}">
                <a16:creationId xmlns:a16="http://schemas.microsoft.com/office/drawing/2014/main" id="{D48DC911-7582-EAA0-B399-39B3AD361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A23488E3-0CF9-C49A-14DB-D29788DC3B33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3429000"/>
          </a:xfrm>
        </p:spPr>
        <p:txBody>
          <a:bodyPr/>
          <a:lstStyle/>
          <a:p>
            <a:pPr marL="741363" indent="-741363">
              <a:lnSpc>
                <a:spcPts val="5200"/>
              </a:lnSpc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4. 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在战役中，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神使用“一切”的兵丁。因为“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轻敌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”不只是兵家大忌，也是人们犯罪跌倒的原因之一。</a:t>
            </a:r>
            <a:endParaRPr lang="en-US" altLang="en-US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23177</TotalTime>
  <Words>2960</Words>
  <Application>Microsoft Office PowerPoint</Application>
  <PresentationFormat>Widescreen</PresentationFormat>
  <Paragraphs>65</Paragraphs>
  <Slides>26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KaiTi</vt:lpstr>
      <vt:lpstr>新細明體</vt:lpstr>
      <vt:lpstr>文新字海-簡楷</vt:lpstr>
      <vt:lpstr>Arial</vt:lpstr>
      <vt:lpstr>Calibri</vt:lpstr>
      <vt:lpstr>Times New Roman</vt:lpstr>
      <vt:lpstr>Default Design</vt:lpstr>
      <vt:lpstr>约书亚记  第六课  第八章   攻破艾城 第九章   受骗于基遍人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GPCCC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創世記課程計劃</dc:title>
  <dc:creator>K F Yang</dc:creator>
  <cp:lastModifiedBy>Kuang-Fu</cp:lastModifiedBy>
  <cp:revision>1072</cp:revision>
  <dcterms:created xsi:type="dcterms:W3CDTF">2008-12-04T21:22:28Z</dcterms:created>
  <dcterms:modified xsi:type="dcterms:W3CDTF">2025-08-23T21:57:27Z</dcterms:modified>
</cp:coreProperties>
</file>