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0" r:id="rId2"/>
    <p:sldId id="708" r:id="rId3"/>
    <p:sldId id="1084" r:id="rId4"/>
    <p:sldId id="1062" r:id="rId5"/>
    <p:sldId id="1089" r:id="rId6"/>
    <p:sldId id="1077" r:id="rId7"/>
    <p:sldId id="1078" r:id="rId8"/>
    <p:sldId id="1118" r:id="rId9"/>
    <p:sldId id="1079" r:id="rId10"/>
    <p:sldId id="1117" r:id="rId11"/>
    <p:sldId id="1112" r:id="rId12"/>
    <p:sldId id="1122" r:id="rId13"/>
    <p:sldId id="1119" r:id="rId14"/>
    <p:sldId id="1080" r:id="rId15"/>
    <p:sldId id="1090" r:id="rId16"/>
    <p:sldId id="1121" r:id="rId17"/>
    <p:sldId id="1091" r:id="rId18"/>
    <p:sldId id="1100" r:id="rId19"/>
    <p:sldId id="1101" r:id="rId20"/>
    <p:sldId id="1120" r:id="rId21"/>
    <p:sldId id="1123" r:id="rId22"/>
    <p:sldId id="1092" r:id="rId23"/>
    <p:sldId id="1102" r:id="rId24"/>
    <p:sldId id="1113" r:id="rId25"/>
    <p:sldId id="1129" r:id="rId26"/>
    <p:sldId id="1093" r:id="rId27"/>
    <p:sldId id="1108" r:id="rId28"/>
    <p:sldId id="1111" r:id="rId29"/>
    <p:sldId id="1110" r:id="rId30"/>
    <p:sldId id="2854" r:id="rId31"/>
    <p:sldId id="2855" r:id="rId32"/>
    <p:sldId id="1127" r:id="rId33"/>
    <p:sldId id="1128" r:id="rId34"/>
    <p:sldId id="1114" r:id="rId35"/>
    <p:sldId id="1095" r:id="rId36"/>
    <p:sldId id="1096" r:id="rId37"/>
  </p:sldIdLst>
  <p:sldSz cx="12192000" cy="6858000"/>
  <p:notesSz cx="6950075" cy="92360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800000"/>
    <a:srgbClr val="0033CC"/>
    <a:srgbClr val="CC0066"/>
    <a:srgbClr val="6600FF"/>
    <a:srgbClr val="33CC33"/>
    <a:srgbClr val="CC3300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1705" autoAdjust="0"/>
  </p:normalViewPr>
  <p:slideViewPr>
    <p:cSldViewPr showGuides="1">
      <p:cViewPr varScale="1">
        <p:scale>
          <a:sx n="85" d="100"/>
          <a:sy n="85" d="100"/>
        </p:scale>
        <p:origin x="146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BE1E770A-3092-4C9E-8D6B-7790904FA8A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88BEE477-983C-44F9-84B2-9184A750F0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F3EC979F-96B5-4BDF-A4FC-F1181817332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4786C436-2A1A-413B-A50C-0225C5A5B2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926C1385-462F-42FE-A36D-B985CC0C9A2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5CB932-D60C-4936-9404-4232BEEC3AF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58C1C3-F95A-45C4-9C05-8D3C6AAE147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C9125BCD-FD36-4322-A555-D39C0647BD32}" type="datetimeFigureOut">
              <a:rPr lang="en-US"/>
              <a:pPr>
                <a:defRPr/>
              </a:pPr>
              <a:t>8/28/2025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ED80C7F-39F7-4675-9DAF-271B3176A8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C92AA5E-42F2-4362-A8F1-68EFFC39AB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E40BE7-C93B-4F80-A06A-0D7277670B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F5F173-0E6B-496C-9EA4-8C55A36878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9D419B4-45B5-4D93-B182-7A2EDB8A25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46A67D7-C885-65C6-36FB-FA648B84ABB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B8C0ADF9-8DA0-D584-6B65-EB45DFF104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</a:t>
            </a:r>
            <a:r>
              <a:rPr lang="en-US" altLang="zh-CN">
                <a:ea typeface="新細明體" panose="02020500000000000000" pitchFamily="18" charset="-120"/>
              </a:rPr>
              <a:t>1. </a:t>
            </a:r>
            <a:r>
              <a:rPr lang="zh-CN" altLang="en-US">
                <a:ea typeface="新細明體" panose="02020500000000000000" pitchFamily="18" charset="-120"/>
              </a:rPr>
              <a:t>在南部战役的描述中，神（</a:t>
            </a:r>
            <a:r>
              <a:rPr lang="en-US" altLang="zh-CN">
                <a:ea typeface="新細明體" panose="02020500000000000000" pitchFamily="18" charset="-120"/>
              </a:rPr>
              <a:t>8,10a,11</a:t>
            </a:r>
            <a:r>
              <a:rPr lang="zh-CN" altLang="en-US">
                <a:ea typeface="新細明體" panose="02020500000000000000" pitchFamily="18" charset="-120"/>
              </a:rPr>
              <a:t>）与以色列人（</a:t>
            </a:r>
            <a:r>
              <a:rPr lang="en-US" altLang="zh-CN">
                <a:ea typeface="新細明體" panose="02020500000000000000" pitchFamily="18" charset="-120"/>
              </a:rPr>
              <a:t>7,9,10b</a:t>
            </a:r>
            <a:r>
              <a:rPr lang="zh-CN" altLang="en-US">
                <a:ea typeface="新細明體" panose="02020500000000000000" pitchFamily="18" charset="-120"/>
              </a:rPr>
              <a:t>）交换的叙述，表明了神为以色列人争战，神也要以色列人自己争战。</a:t>
            </a:r>
            <a:r>
              <a:rPr lang="en-US" altLang="zh-CN">
                <a:ea typeface="新細明體" panose="02020500000000000000" pitchFamily="18" charset="-120"/>
              </a:rPr>
              <a:t>2. </a:t>
            </a:r>
            <a:r>
              <a:rPr lang="zh-CN" altLang="en-US">
                <a:ea typeface="新細明體" panose="02020500000000000000" pitchFamily="18" charset="-120"/>
              </a:rPr>
              <a:t>当以色列人听命行事时，神给予听命足够的力量，战胜仇敌。</a:t>
            </a:r>
            <a:r>
              <a:rPr lang="en-US" altLang="zh-CN">
                <a:ea typeface="新細明體" panose="02020500000000000000" pitchFamily="18" charset="-120"/>
              </a:rPr>
              <a:t>3. </a:t>
            </a:r>
            <a:r>
              <a:rPr lang="zh-CN" altLang="en-US">
                <a:ea typeface="新細明體" panose="02020500000000000000" pitchFamily="18" charset="-120"/>
              </a:rPr>
              <a:t>当约书亚祷告求神迹时，神彰显他的大能，使他们得胜。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）今天，</a:t>
            </a:r>
            <a:r>
              <a:rPr lang="en-US" altLang="zh-CN">
                <a:ea typeface="新細明體" panose="02020500000000000000" pitchFamily="18" charset="-120"/>
              </a:rPr>
              <a:t>1. </a:t>
            </a:r>
            <a:r>
              <a:rPr lang="zh-CN" altLang="en-US">
                <a:ea typeface="新細明體" panose="02020500000000000000" pitchFamily="18" charset="-120"/>
              </a:rPr>
              <a:t>主耶稣宣告，虽然我们会有挑战困难，但是他已经得胜，胜了世界，主要我们安心（约</a:t>
            </a:r>
            <a:r>
              <a:rPr lang="en-US" altLang="zh-CN">
                <a:ea typeface="新細明體" panose="02020500000000000000" pitchFamily="18" charset="-120"/>
              </a:rPr>
              <a:t>16:53</a:t>
            </a:r>
            <a:r>
              <a:rPr lang="zh-CN" altLang="en-US">
                <a:ea typeface="新細明體" panose="02020500000000000000" pitchFamily="18" charset="-120"/>
              </a:rPr>
              <a:t>）；</a:t>
            </a:r>
            <a:r>
              <a:rPr lang="en-US" altLang="zh-CN">
                <a:ea typeface="新細明體" panose="02020500000000000000" pitchFamily="18" charset="-120"/>
              </a:rPr>
              <a:t>2. </a:t>
            </a:r>
            <a:r>
              <a:rPr lang="zh-CN" altLang="en-US">
                <a:ea typeface="新細明體" panose="02020500000000000000" pitchFamily="18" charset="-120"/>
              </a:rPr>
              <a:t>但是，虽然神是得胜的神，但是他要我们争战，不是靠自己的肉体，而是凭信心向神支取力量（圣灵已经住在我们心里），神不要我们惧怕争战，反要我们勇敢面对困难挑战，因为这是主率领我们的属灵的争战（林后</a:t>
            </a:r>
            <a:r>
              <a:rPr lang="en-US" altLang="zh-CN">
                <a:ea typeface="新細明體" panose="02020500000000000000" pitchFamily="18" charset="-120"/>
              </a:rPr>
              <a:t>4:7-9</a:t>
            </a:r>
            <a:r>
              <a:rPr lang="zh-CN" altLang="en-US">
                <a:ea typeface="新細明體" panose="02020500000000000000" pitchFamily="18" charset="-120"/>
              </a:rPr>
              <a:t>）；</a:t>
            </a:r>
            <a:r>
              <a:rPr lang="en-US" altLang="zh-CN">
                <a:ea typeface="新細明體" panose="02020500000000000000" pitchFamily="18" charset="-120"/>
              </a:rPr>
              <a:t>3. </a:t>
            </a:r>
            <a:r>
              <a:rPr lang="zh-CN" altLang="en-US">
                <a:ea typeface="新細明體" panose="02020500000000000000" pitchFamily="18" charset="-120"/>
              </a:rPr>
              <a:t>我们更是需要常常警醒祷告，求神开路，赐下力量智慧，所以，我们要如同约书亚一样的，凭信心来祈求（来</a:t>
            </a:r>
            <a:r>
              <a:rPr lang="en-US" altLang="zh-CN">
                <a:ea typeface="新細明體" panose="02020500000000000000" pitchFamily="18" charset="-120"/>
              </a:rPr>
              <a:t>4:16</a:t>
            </a:r>
            <a:r>
              <a:rPr lang="zh-CN" altLang="en-US">
                <a:ea typeface="新細明體" panose="02020500000000000000" pitchFamily="18" charset="-120"/>
              </a:rPr>
              <a:t>）。如此，我们就可以在困难挑战中，心灵得自由，眼光也清楚，心中也就有不摇动的平安。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6202075-A983-705E-4027-E9051E19EF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E9CDF840-3A5C-414F-A4FB-EC20B698207B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3C423CAC-8AA1-B0E9-9F41-FD98F83350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37116470-92BA-A130-10B9-105270CB341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）这是出于神的命令，要以色列人砍断敌军战马的蹄筋，焚烧他们的战车，非常可能是要：</a:t>
            </a:r>
            <a:r>
              <a:rPr lang="en-US" altLang="zh-CN">
                <a:ea typeface="新細明體" panose="02020500000000000000" pitchFamily="18" charset="-120"/>
              </a:rPr>
              <a:t>1. </a:t>
            </a:r>
            <a:r>
              <a:rPr lang="zh-CN" altLang="en-US">
                <a:ea typeface="新細明體" panose="02020500000000000000" pitchFamily="18" charset="-120"/>
              </a:rPr>
              <a:t>试验以色列人是否遵从神的命令，</a:t>
            </a:r>
            <a:r>
              <a:rPr lang="en-US" altLang="zh-CN">
                <a:ea typeface="新細明體" panose="02020500000000000000" pitchFamily="18" charset="-120"/>
              </a:rPr>
              <a:t>2. </a:t>
            </a:r>
            <a:r>
              <a:rPr lang="zh-CN" altLang="en-US">
                <a:ea typeface="新細明體" panose="02020500000000000000" pitchFamily="18" charset="-120"/>
              </a:rPr>
              <a:t>教导以色列人全心倚靠神，不倚靠兵器马匹，让他们刚萌芽的信心，持续仰望神，</a:t>
            </a:r>
            <a:r>
              <a:rPr lang="en-US" altLang="zh-CN">
                <a:ea typeface="新細明體" panose="02020500000000000000" pitchFamily="18" charset="-120"/>
              </a:rPr>
              <a:t>3. </a:t>
            </a:r>
            <a:r>
              <a:rPr lang="zh-CN" altLang="en-US">
                <a:ea typeface="新細明體" panose="02020500000000000000" pitchFamily="18" charset="-120"/>
              </a:rPr>
              <a:t>以色列人未曾使用过这类的兵器，仍然不适应它们。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）今天，当我们面临“争战” 、“抉择”、困境时，让我们：</a:t>
            </a:r>
            <a:r>
              <a:rPr lang="en-US" altLang="zh-CN">
                <a:ea typeface="新細明體" panose="02020500000000000000" pitchFamily="18" charset="-120"/>
              </a:rPr>
              <a:t>1. </a:t>
            </a:r>
            <a:r>
              <a:rPr lang="zh-CN" altLang="en-US">
                <a:ea typeface="新細明體" panose="02020500000000000000" pitchFamily="18" charset="-120"/>
              </a:rPr>
              <a:t>深知必须仰望神，不是倚靠人（诗</a:t>
            </a:r>
            <a:r>
              <a:rPr lang="en-US" altLang="zh-CN">
                <a:ea typeface="新細明體" panose="02020500000000000000" pitchFamily="18" charset="-120"/>
              </a:rPr>
              <a:t>20:7</a:t>
            </a:r>
            <a:r>
              <a:rPr lang="zh-CN" altLang="en-US">
                <a:ea typeface="新細明體" panose="02020500000000000000" pitchFamily="18" charset="-120"/>
              </a:rPr>
              <a:t>）；</a:t>
            </a:r>
            <a:r>
              <a:rPr lang="en-US" altLang="zh-CN">
                <a:ea typeface="新細明體" panose="02020500000000000000" pitchFamily="18" charset="-120"/>
              </a:rPr>
              <a:t>2. </a:t>
            </a:r>
            <a:r>
              <a:rPr lang="zh-CN" altLang="en-US">
                <a:ea typeface="新細明體" panose="02020500000000000000" pitchFamily="18" charset="-120"/>
              </a:rPr>
              <a:t>深信父神在基督里，所供应的一定是充足、够用（腓</a:t>
            </a:r>
            <a:r>
              <a:rPr lang="en-US" altLang="zh-CN">
                <a:ea typeface="新細明體" panose="02020500000000000000" pitchFamily="18" charset="-120"/>
              </a:rPr>
              <a:t>4:19</a:t>
            </a:r>
            <a:r>
              <a:rPr lang="zh-CN" altLang="en-US">
                <a:ea typeface="新細明體" panose="02020500000000000000" pitchFamily="18" charset="-120"/>
              </a:rPr>
              <a:t>）；</a:t>
            </a:r>
            <a:r>
              <a:rPr lang="en-US" altLang="zh-CN">
                <a:ea typeface="新細明體" panose="02020500000000000000" pitchFamily="18" charset="-120"/>
              </a:rPr>
              <a:t>3. </a:t>
            </a:r>
            <a:r>
              <a:rPr lang="zh-CN" altLang="en-US">
                <a:ea typeface="新細明體" panose="02020500000000000000" pitchFamily="18" charset="-120"/>
              </a:rPr>
              <a:t>需要带着信心和感恩去领受（提前</a:t>
            </a:r>
            <a:r>
              <a:rPr lang="en-US" altLang="zh-CN">
                <a:ea typeface="新細明體" panose="02020500000000000000" pitchFamily="18" charset="-120"/>
              </a:rPr>
              <a:t>4:4</a:t>
            </a:r>
            <a:r>
              <a:rPr lang="zh-CN" altLang="en-US">
                <a:ea typeface="新細明體" panose="02020500000000000000" pitchFamily="18" charset="-120"/>
              </a:rPr>
              <a:t>）；</a:t>
            </a:r>
            <a:r>
              <a:rPr lang="en-US" altLang="zh-CN">
                <a:ea typeface="新細明體" panose="02020500000000000000" pitchFamily="18" charset="-120"/>
              </a:rPr>
              <a:t>4. </a:t>
            </a:r>
            <a:r>
              <a:rPr lang="zh-CN" altLang="en-US">
                <a:ea typeface="新細明體" panose="02020500000000000000" pitchFamily="18" charset="-120"/>
              </a:rPr>
              <a:t>凡事讨神喜悦，追求以基督的平安在心里做主（西</a:t>
            </a:r>
            <a:r>
              <a:rPr lang="en-US" altLang="zh-CN">
                <a:ea typeface="新細明體" panose="02020500000000000000" pitchFamily="18" charset="-120"/>
              </a:rPr>
              <a:t>3:15</a:t>
            </a:r>
            <a:r>
              <a:rPr lang="zh-CN" altLang="en-US">
                <a:ea typeface="新細明體" panose="02020500000000000000" pitchFamily="18" charset="-120"/>
              </a:rPr>
              <a:t>）。总结这些经文的教导</a:t>
            </a:r>
            <a:r>
              <a:rPr lang="zh-CN" altLang="en-US"/>
              <a:t>，除非我们清楚神要我们弃绝这个资源，禁止我们去使用它，否则我们都可以以信心、感恩，在光明磊落、合法、可得人称赞、荣耀主的情况下，使用我们周围可用的资源</a:t>
            </a:r>
            <a:r>
              <a:rPr lang="zh-CN" altLang="en-US">
                <a:ea typeface="新細明體" panose="02020500000000000000" pitchFamily="18" charset="-120"/>
              </a:rPr>
              <a:t>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04CE528-89E7-9FA2-C284-C43B1F04C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8A9CE300-E8B4-46E0-96E2-A262D28549CA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589815C9-9A11-8137-1279-B4AD60E68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7510A3-D5C9-4301-B8BF-F6EB46D0CCEF}" type="slidenum">
              <a:rPr lang="en-US" altLang="en-US">
                <a:latin typeface="Arial" panose="020B0604020202020204" pitchFamily="34" charset="0"/>
                <a:ea typeface="新宋体-18030" pitchFamily="49" charset="-122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en-US">
              <a:latin typeface="Arial" panose="020B0604020202020204" pitchFamily="34" charset="0"/>
              <a:ea typeface="新宋体-18030" pitchFamily="49" charset="-122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84D86377-F3C8-EB21-EC31-31BC4F26CD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E3F866C-0D6A-5152-58A2-F03679FC19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受撒旦世界影晌的罪性</a:t>
            </a:r>
          </a:p>
          <a:p>
            <a:pPr eaLnBrk="1" hangingPunct="1"/>
            <a:r>
              <a:rPr lang="zh-CN" altLang="en-US"/>
              <a:t>成圣过程</a:t>
            </a:r>
            <a:r>
              <a:rPr lang="en-US" altLang="zh-CN"/>
              <a:t>-</a:t>
            </a:r>
            <a:r>
              <a:rPr lang="zh-CN" altLang="en-US"/>
              <a:t>炼净</a:t>
            </a:r>
            <a:r>
              <a:rPr lang="en-US" altLang="zh-CN"/>
              <a:t>,  </a:t>
            </a:r>
            <a:r>
              <a:rPr lang="zh-CN" altLang="en-US"/>
              <a:t>愈多被圣灵管理</a:t>
            </a:r>
            <a:r>
              <a:rPr lang="en-US" altLang="zh-CN"/>
              <a:t>,</a:t>
            </a:r>
            <a:r>
              <a:rPr lang="zh-CN" altLang="en-US"/>
              <a:t>新人慢慢长大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79F0472C-8EA8-D49E-45B0-E336D988494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D4CDF979-A93B-4FD1-A585-5012D2AEDF64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2EA3966C-A2EF-A91F-D81C-EE4C31E7D7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E8FCD95E-8EC1-1586-EA85-F43695F575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/>
              <a:t>圣灵赐我们新生命，这个生命会长大，愈顺从圣灵引领。简單解释即可，以后几课会再讲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DB4B751A-6738-6DC5-EC19-95E14E3305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50888" indent="-2889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5700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766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9625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368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940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512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8425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528F385D-5B6E-43D5-84D5-165C73EFBFF0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59E7AB55-6C21-88A3-E75E-93A8474FBF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FCC956B2-DF5C-82C9-0D1C-8712231784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CN" altLang="en-US" dirty="0"/>
              <a:t>简單说明即可，在“成圣之道”会详细解释。大家一起背诵救恩的三阶段：称义、成圣、得荣耀。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>
            <a:extLst>
              <a:ext uri="{FF2B5EF4-FFF2-40B4-BE49-F238E27FC236}">
                <a16:creationId xmlns:a16="http://schemas.microsoft.com/office/drawing/2014/main" id="{F1EBD7FC-7AFF-1D07-3BF3-E80806A7195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>
            <a:extLst>
              <a:ext uri="{FF2B5EF4-FFF2-40B4-BE49-F238E27FC236}">
                <a16:creationId xmlns:a16="http://schemas.microsoft.com/office/drawing/2014/main" id="{8C15746D-A9AA-87D9-6770-5A43679B10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以色列人与迦南人的争战，虽说是历史上的事件，但是神把它记载下来，乃是要我们以属灵的眼光，来了解属灵的教导，好应用在我们今天的生活上。以下是一些的心得：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）如同以色列人要得土地建立家园，这争战是国家存亡与否的争战，所以，我们要正视我们心灵中的新人、老我的交战，是真实、深刻也严肃的争战，因为它直接影响到生命的平安、喜乐、品质（罗</a:t>
            </a:r>
            <a:r>
              <a:rPr lang="en-US" altLang="zh-CN">
                <a:ea typeface="新細明體" panose="02020500000000000000" pitchFamily="18" charset="-120"/>
              </a:rPr>
              <a:t>8:6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如同以色列人的胜利是倚靠神的大能作为，我们在争战中，也必须倚靠圣灵的大能，因为我们的血气和肉体的力量，无法胜过撒旦、世界和自我罪性的力量，需要倚靠圣灵（藉着读经、祷告、顺服主旨意）治死肉体（罗</a:t>
            </a:r>
            <a:r>
              <a:rPr lang="en-US" altLang="zh-CN">
                <a:ea typeface="新細明體" panose="02020500000000000000" pitchFamily="18" charset="-120"/>
              </a:rPr>
              <a:t>8:13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3</a:t>
            </a:r>
            <a:r>
              <a:rPr lang="zh-CN" altLang="en-US">
                <a:ea typeface="新細明體" panose="02020500000000000000" pitchFamily="18" charset="-120"/>
              </a:rPr>
              <a:t>）如同以色列人在迦南地的中部、南部、北部的各个战役中，争战了</a:t>
            </a:r>
            <a:r>
              <a:rPr lang="en-US" altLang="zh-CN">
                <a:ea typeface="新細明體" panose="02020500000000000000" pitchFamily="18" charset="-120"/>
              </a:rPr>
              <a:t>7</a:t>
            </a:r>
            <a:r>
              <a:rPr lang="zh-CN" altLang="en-US">
                <a:ea typeface="新細明體" panose="02020500000000000000" pitchFamily="18" charset="-120"/>
              </a:rPr>
              <a:t>年，他们不懈怠，坚持争战，直到胜利。我们也要明白，属灵的争战是一生的过程，成圣是一生的工夫，我们要持续的脱下旧人老我，穿上新人，成圣不可能在短时间一簇就成功（弗</a:t>
            </a:r>
            <a:r>
              <a:rPr lang="en-US" altLang="zh-CN">
                <a:ea typeface="新細明體" panose="02020500000000000000" pitchFamily="18" charset="-120"/>
              </a:rPr>
              <a:t>4:21-24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4</a:t>
            </a:r>
            <a:r>
              <a:rPr lang="zh-CN" altLang="en-US">
                <a:ea typeface="新細明體" panose="02020500000000000000" pitchFamily="18" charset="-120"/>
              </a:rPr>
              <a:t>）如同以色列人至终的得胜，我们至终也将完全脱离罪的捆绑，这是出于神的恩典和计划（罗</a:t>
            </a:r>
            <a:r>
              <a:rPr lang="en-US" altLang="zh-CN">
                <a:ea typeface="新細明體" panose="02020500000000000000" pitchFamily="18" charset="-120"/>
              </a:rPr>
              <a:t>8:25</a:t>
            </a:r>
            <a:r>
              <a:rPr lang="zh-CN" altLang="en-US">
                <a:ea typeface="新細明體" panose="02020500000000000000" pitchFamily="18" charset="-120"/>
              </a:rPr>
              <a:t>），我们现今就是一步一步地靠主成圣（彼后</a:t>
            </a:r>
            <a:r>
              <a:rPr lang="en-US" altLang="zh-CN">
                <a:ea typeface="新細明體" panose="02020500000000000000" pitchFamily="18" charset="-120"/>
              </a:rPr>
              <a:t>3:18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endParaRPr lang="en-US" altLang="zh-CN">
              <a:ea typeface="新細明體" panose="02020500000000000000" pitchFamily="18" charset="-120"/>
            </a:endParaRPr>
          </a:p>
        </p:txBody>
      </p:sp>
      <p:sp>
        <p:nvSpPr>
          <p:cNvPr id="45060" name="Slide Number Placeholder 3">
            <a:extLst>
              <a:ext uri="{FF2B5EF4-FFF2-40B4-BE49-F238E27FC236}">
                <a16:creationId xmlns:a16="http://schemas.microsoft.com/office/drawing/2014/main" id="{84D24203-FD92-2522-6750-13291AE578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910675E-7C69-40B4-8B64-0B7D65713EBC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E2C86FE-FA90-7CFA-0C1A-0061387D34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E3E1BA-B489-4300-7428-E5A012852B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B93281-6D0C-375D-0BB2-23E9098D5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8D6342-6C42-43A6-A4F1-05E013DCD81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664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548EFA-6322-0F58-C845-9DBA66AEF1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DB4A55-E1C2-DAB4-777A-9DE4D1615B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FC9888-8F1F-BCDB-DCF3-EC8CC4CD117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9C50D3-6587-4B64-A082-A198C3A313E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3517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C87C9A-242D-9CE2-77E4-81F6E14926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ED4786-E3B3-D198-1659-CA9B26F485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5957B5-209E-F28B-55CE-099975D82C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3E9311-3509-44F5-8140-7A22F2C41B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906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77883B-46E1-0796-4637-81CD16D893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D2A2C8-2493-82AC-1AD9-B78FFC771E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B4452DF-DE88-0CB9-CD9E-7973C76D23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79B4B1-A895-49EE-B563-6D8A2563F98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1196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28D6DAA-3F40-1028-1B20-FCEC3788D3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3D2618-F330-76C2-942B-FCA1F47898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8CAB136-B644-5214-670C-158D4FDB3B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F738B0-B342-421B-82C1-F4CE9D99545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11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3E996D-B22C-D9D9-D854-6D243BFFAD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0A2C7F-5BFD-4057-3761-F04A9AB9FF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B8A8EB-6073-9D02-0509-F4ADCA28B3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18DF93-D971-4D4A-99A7-BC89DB311C4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103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21FFA9D-38C6-81AB-36F4-387424363F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B0D3331-82FD-C6C3-D4B2-4D22A130F9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23BEF9-484F-9259-C58D-8B59EDF1D9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0AFD69-599F-4630-9EBE-B41F1DD8846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264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B001DC0-2818-CC69-42B7-B5984B8B62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EEF43D-CAC4-9E31-CE32-2BBC64F8C3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D2225A5-CEA4-FCCE-9A84-08D668202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6CCCDC-E275-4CE0-8D7D-33E766F5B5C2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089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9D0EFF8-33F3-2A33-FE1C-5CEA7E3850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C20C8E4-1016-0EF7-CA2F-FB6C61D4C9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602B8A8-BA10-6E02-7033-60B8F425F1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661B0D-992F-4B56-BC0D-3961B1B3A4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6625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AE37A7-06F2-2F7A-DCDB-818ECE36284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84EA8-E08D-B9B6-BB45-25AEFAEF81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01EF54-2A7F-B98B-5C6C-DEAE1AC837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E299B2-881E-4B60-A3A9-157490B920A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01494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7B82CA-6D90-BF41-B201-BE22579043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985A8B-ECAA-F45B-9F1E-1D5D59BB7D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0DBF2-4800-E47D-AEA7-98710CD054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7FE2B-F4B4-4514-8A09-86FF7744C66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598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7BF4D4A-3248-F303-5F90-73C0ADB686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2CD560-4719-A1D2-3CD5-2990191CB4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93ADBD2-65AA-42F5-ACD5-D8EDC2BDF5D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8C772A1-2BBD-42CB-9065-8BB02F8D99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E129710-75BD-4157-A848-8D0355E4D2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D3902222-F5A5-4CB6-A9A9-20C4D9C4FBF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7E9B3FC-921D-E451-464D-D75EE80AC8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971800"/>
            <a:ext cx="9144000" cy="1524000"/>
          </a:xfrm>
        </p:spPr>
        <p:txBody>
          <a:bodyPr/>
          <a:lstStyle/>
          <a:p>
            <a:pPr eaLnBrk="1" hangingPunct="1"/>
            <a:r>
              <a:rPr lang="zh-CN" altLang="en-US" sz="50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约书亚记</a:t>
            </a:r>
            <a:br>
              <a:rPr lang="zh-CN" altLang="en-US" sz="5000" b="1" dirty="0">
                <a:solidFill>
                  <a:srgbClr val="CC3300"/>
                </a:solidFill>
                <a:latin typeface="文新字海-簡楷" pitchFamily="2" charset="-120"/>
                <a:ea typeface="文新字海-簡楷" pitchFamily="2" charset="-120"/>
              </a:rPr>
            </a:br>
            <a:br>
              <a:rPr lang="zh-CN" altLang="zh-TW" sz="5000" b="1" dirty="0">
                <a:latin typeface="文新字海-簡楷" pitchFamily="2" charset="-120"/>
                <a:ea typeface="文新字海-簡楷" pitchFamily="2" charset="-120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七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 </a:t>
            </a:r>
            <a:br>
              <a:rPr lang="zh-CN" altLang="zh-TW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第十章  南方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战役</a:t>
            </a:r>
            <a:br>
              <a:rPr lang="en-US" altLang="zh-TW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第十一章  北方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战役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结论</a:t>
            </a:r>
            <a:br>
              <a:rPr lang="en-US" altLang="zh-TW" sz="4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5000" b="1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zh-TW" sz="5000" b="1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sthatinthebible.files.wordpress.com/2015/07/john-martin-joshua-commanding-the-sun-to-stand-still-over-gibeon-1816.jpg?w=750">
            <a:extLst>
              <a:ext uri="{FF2B5EF4-FFF2-40B4-BE49-F238E27FC236}">
                <a16:creationId xmlns:a16="http://schemas.microsoft.com/office/drawing/2014/main" id="{A9D43C09-4F37-DEA8-47E5-8F893310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1275"/>
            <a:ext cx="12191999" cy="689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D3C19EBF-A6CE-368A-ADD1-17C0B4B563A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10:7-15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记载南部战役的经过，试从其中观察神和以色列人的关系，从而了解在遇见困难时，我们与神应有类似的关系。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（约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16:33,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4:7-9,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4:16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orcministries.files.wordpress.com/2013/03/map-01c-conquest-of-canaan.jpeg">
            <a:extLst>
              <a:ext uri="{FF2B5EF4-FFF2-40B4-BE49-F238E27FC236}">
                <a16:creationId xmlns:a16="http://schemas.microsoft.com/office/drawing/2014/main" id="{E385DFA4-1804-74A6-B748-D37906914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Pastor Yang\Desktop\My Documents\Pastor Yang\Backup\Bible Study\Bible Maps\Bible Picture 028.gif">
            <a:extLst>
              <a:ext uri="{FF2B5EF4-FFF2-40B4-BE49-F238E27FC236}">
                <a16:creationId xmlns:a16="http://schemas.microsoft.com/office/drawing/2014/main" id="{97A9EFAA-C399-7099-5699-58331F00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19200"/>
            <a:ext cx="12496800" cy="1173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9383264E-98C4-2332-5916-6B61935F608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93738" indent="-693738">
              <a:spcBef>
                <a:spcPts val="1800"/>
              </a:spcBef>
              <a:buNone/>
              <a:tabLst>
                <a:tab pos="69373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扩大战果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之中，约书亚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果断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地要以色列人暂时不处置藏匿在玛基大洞中的五王，继续追杀溃兵，以免他们逃入坚固的城池内。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24F29FD5-47B4-026B-9001-52A625FC109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6263" indent="-576263">
              <a:buNone/>
              <a:tabLst>
                <a:tab pos="57626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约书亚要军长们用脚踏在五王的颈项，然后杀死五王，悬挂在五棵树上，这种作法在当时十分普遍。从埃及的壁画上，常常看到法老将脚放在战败者的颈项上，最主要的目的乃是在藉此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振奋士气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，并且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警告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所有其它臣服的君王不可背叛。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http://media.freebibleimages.org/stories/FB_Joshua_Sun/overview_images/013-joshua-sun.jpg?1436947880">
            <a:extLst>
              <a:ext uri="{FF2B5EF4-FFF2-40B4-BE49-F238E27FC236}">
                <a16:creationId xmlns:a16="http://schemas.microsoft.com/office/drawing/2014/main" id="{4B4F3A51-B271-1DD5-1A22-2C00BF1D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>
            <a:extLst>
              <a:ext uri="{FF2B5EF4-FFF2-40B4-BE49-F238E27FC236}">
                <a16:creationId xmlns:a16="http://schemas.microsoft.com/office/drawing/2014/main" id="{3E93D9CC-CCA4-AAB1-E6EE-32F9804B85B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04800" y="381000"/>
            <a:ext cx="11582400" cy="6858000"/>
          </a:xfrm>
        </p:spPr>
        <p:txBody>
          <a:bodyPr/>
          <a:lstStyle/>
          <a:p>
            <a:pPr marL="463550" indent="-463550">
              <a:spcBef>
                <a:spcPts val="1800"/>
              </a:spcBef>
              <a:buNone/>
              <a:tabLst>
                <a:tab pos="46355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	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基督徒的争战人生中，也有许多的“仇敌”联合起来攻打我们，诸如：灰心，丧胆，软弱，失败，自疚，疑惑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…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。但我们当抓住神对以色列人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应许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的原则：你们不要惧怕，也不要惊惶，应当刚强壮胆，因为耶和华必这样待你们所要攻打的一切仇敌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en-US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10:25</a:t>
            </a:r>
            <a:r>
              <a:rPr lang="en-US" altLang="zh-CN" sz="36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，因为使我们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胜了世界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的，就是我们的 </a:t>
            </a:r>
            <a:r>
              <a:rPr lang="zh-CN" altLang="en-US" sz="4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，胜过世界的是谁呢？不是那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信耶稣是神儿子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的么？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约壹</a:t>
            </a:r>
            <a:r>
              <a:rPr lang="en-US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5:4-5</a:t>
            </a:r>
            <a:r>
              <a:rPr lang="en-US" altLang="zh-CN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7EFBA4D2-0C27-256F-0617-8FAEAB6835D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4675" indent="-574675"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依史学家约瑟夫所着“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犹太古史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”，此次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北方王联军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共计：步兵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万，骑兵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万，战车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万辆，他们聚集在基尼烈湖（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加利利海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）的西北米伦湖边，计划沿约但河谷南下攻打以色列人的大本营吉甲。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1FFBFE3C-6A98-80BE-871C-15CBC22EE4F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801688" indent="-801688">
              <a:lnSpc>
                <a:spcPts val="5200"/>
              </a:lnSpc>
              <a:spcBef>
                <a:spcPts val="1800"/>
              </a:spcBef>
              <a:buNone/>
              <a:tabLst>
                <a:tab pos="8016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约书亚领受神的应许，行军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天，猛然攻打他们，使联军溃散，东至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米斯巴平原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，西至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西顿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，大大击杀他们，并砍断战马的蹄筋，焚烧他们的战车，同时转回击杀夏琐王，焚烧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夏琐城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234FF32-4E83-A407-A23C-8EA66EABD7B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11430000" cy="6781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壹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endParaRPr lang="en-US" altLang="en-US" sz="4400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1200"/>
              </a:spcBef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以色列人在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中部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战役得胜之后，藉着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南部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与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北部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的两次大战役后，神将迦南城邦的主要势力完全铲除，至此以色列人可以承受神所应许的迦南美地。</a:t>
            </a:r>
            <a:endParaRPr lang="zh-TW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https://thesentone.files.wordpress.com/2009/04/clip_image002.jpg">
            <a:extLst>
              <a:ext uri="{FF2B5EF4-FFF2-40B4-BE49-F238E27FC236}">
                <a16:creationId xmlns:a16="http://schemas.microsoft.com/office/drawing/2014/main" id="{F86B643E-548B-2FC4-3543-098F462CA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12192000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BC62DA5-14EA-6094-2CBB-ED53421DE77D}"/>
              </a:ext>
            </a:extLst>
          </p:cNvPr>
          <p:cNvSpPr/>
          <p:nvPr/>
        </p:nvSpPr>
        <p:spPr>
          <a:xfrm>
            <a:off x="7543800" y="1524000"/>
            <a:ext cx="1295400" cy="1219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C606A64-FEFF-226E-168C-DE0619E12CFC}"/>
              </a:ext>
            </a:extLst>
          </p:cNvPr>
          <p:cNvSpPr/>
          <p:nvPr/>
        </p:nvSpPr>
        <p:spPr>
          <a:xfrm>
            <a:off x="9220200" y="1905000"/>
            <a:ext cx="1295400" cy="12192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8" descr="http://aisz.oromhirek.hu/Angol/Maps/Joshua/Conquest%20N.bmp">
            <a:extLst>
              <a:ext uri="{FF2B5EF4-FFF2-40B4-BE49-F238E27FC236}">
                <a16:creationId xmlns:a16="http://schemas.microsoft.com/office/drawing/2014/main" id="{E9344C71-1739-7ACB-FDD3-17816937E5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81400" y="0"/>
            <a:ext cx="157734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F3AE32E5-BD0E-816C-182D-C6F8A54242C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801688" indent="-801688">
              <a:spcBef>
                <a:spcPts val="1800"/>
              </a:spcBef>
              <a:buNone/>
              <a:tabLst>
                <a:tab pos="8016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“砍断战马蹄筋，焚烧战车”，神的用意是使以色列人不倚靠马匹及战车，而单单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倚靠神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。（诗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20:7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>
            <a:extLst>
              <a:ext uri="{FF2B5EF4-FFF2-40B4-BE49-F238E27FC236}">
                <a16:creationId xmlns:a16="http://schemas.microsoft.com/office/drawing/2014/main" id="{AB6D954E-CB91-7AA9-C9D1-77592E3E448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914400" indent="-914400"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只烧夏琐城而留下其它城邑，主要在于 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心理作战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，因夏琐城乃是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北方之最大的城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，焚弃此重镇，意谓无任何势力可以对抗以色列人，而其它城邑则可保留供以色列人使用。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15FE2D09-0355-07B1-491A-2CD1C336C44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18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神要以色列人砍断敌军战马的蹄筋，焚烧他们的战车（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11:9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），目的为何？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当我们面临困境时，是否也要弃绝一切的人为资源？如何运用此处的教导？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altLang="zh-CN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20:7,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腓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提前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4:4,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西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3:15</a:t>
            </a:r>
            <a:r>
              <a:rPr lang="en-US" altLang="zh-CN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rcministries.files.wordpress.com/2013/03/map-01c-conquest-of-canaan.jpeg">
            <a:extLst>
              <a:ext uri="{FF2B5EF4-FFF2-40B4-BE49-F238E27FC236}">
                <a16:creationId xmlns:a16="http://schemas.microsoft.com/office/drawing/2014/main" id="{F9205A8B-028F-3AC4-FD40-0DFA85A3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BC8295D4-0F03-D5D2-19CE-6722941D2E7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801688" indent="-801688">
              <a:spcBef>
                <a:spcPts val="1800"/>
              </a:spcBef>
              <a:buNone/>
              <a:tabLst>
                <a:tab pos="80168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	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节到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节乃是迦南争战的回顾，“夺了那全地”，“国中太平没有战争”（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节），是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一般概括性的描述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主要城邑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业已攻陷，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主要迦南武力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业已铲除，但尚待各支派的人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进一步去占领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各地产业。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57AB442F-3B3B-E01F-DE78-57474B246EB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801688" indent="-801688"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在这争战中，约书亚立下很好的属灵榜样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:</a:t>
            </a:r>
          </a:p>
          <a:p>
            <a:pPr marL="693738" indent="2049463">
              <a:spcBef>
                <a:spcPts val="18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顺服神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11:15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93738" indent="2049463">
              <a:spcBef>
                <a:spcPts val="6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守承诺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93738" indent="2049463">
              <a:spcBef>
                <a:spcPts val="6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殷勤不懈怠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11:15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93738" indent="2049463">
              <a:spcBef>
                <a:spcPts val="6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（四）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荣耀神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10:42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29194868-BF93-849E-71FB-0D224CB4F73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93738" indent="-693738">
              <a:spcBef>
                <a:spcPts val="1200"/>
              </a:spcBef>
              <a:buNone/>
              <a:tabLst>
                <a:tab pos="102711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15.	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在迦南地的争战中</a:t>
            </a:r>
            <a:r>
              <a:rPr lang="en-US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——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</a:t>
            </a:r>
            <a:endParaRPr lang="en-US" altLang="zh-CN" sz="4400" b="1" u="sng" dirty="0">
              <a:solidFill>
                <a:srgbClr val="0033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93738" indent="684213">
              <a:spcBef>
                <a:spcPts val="1800"/>
              </a:spcBef>
              <a:buNone/>
              <a:tabLst>
                <a:tab pos="3081338" algn="l"/>
              </a:tabLs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（一）争战的元帅： </a:t>
            </a:r>
            <a:r>
              <a:rPr lang="en-US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神</a:t>
            </a:r>
            <a:endParaRPr lang="en-US" altLang="en-US" sz="4400" b="1" u="sng" dirty="0">
              <a:solidFill>
                <a:srgbClr val="0033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93738" indent="684213">
              <a:spcBef>
                <a:spcPts val="600"/>
              </a:spcBef>
              <a:buNone/>
              <a:tabLst>
                <a:tab pos="3081338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目的：</a:t>
            </a:r>
            <a:r>
              <a:rPr lang="en-US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		</a:t>
            </a:r>
            <a:r>
              <a:rPr lang="en-US" altLang="zh-CN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审判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得地</a:t>
            </a:r>
            <a:endParaRPr lang="en-US" altLang="zh-CN" sz="4400" b="1" u="sng" dirty="0">
              <a:solidFill>
                <a:srgbClr val="0033CC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693738" indent="684213">
              <a:spcBef>
                <a:spcPts val="1800"/>
              </a:spcBef>
              <a:buNone/>
              <a:tabLst>
                <a:tab pos="3081338" algn="l"/>
              </a:tabLs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（二）争战的执行者：</a:t>
            </a:r>
            <a:r>
              <a:rPr lang="en-US" altLang="zh-CN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以色列人</a:t>
            </a:r>
            <a:r>
              <a:rPr lang="en-US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</a:p>
          <a:p>
            <a:pPr marL="693738" indent="684213">
              <a:spcBef>
                <a:spcPts val="600"/>
              </a:spcBef>
              <a:buNone/>
              <a:tabLst>
                <a:tab pos="3081338" algn="l"/>
                <a:tab pos="7315200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要诀：</a:t>
            </a:r>
            <a:r>
              <a:rPr lang="zh-CN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zh-CN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信靠顺服 </a:t>
            </a:r>
            <a:r>
              <a:rPr lang="en-US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</a:p>
          <a:p>
            <a:pPr marL="693738" indent="684213">
              <a:spcBef>
                <a:spcPts val="600"/>
              </a:spcBef>
              <a:buNone/>
              <a:tabLst>
                <a:tab pos="3081338" algn="l"/>
                <a:tab pos="7315200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结果：</a:t>
            </a:r>
            <a:r>
              <a:rPr lang="zh-CN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   </a:t>
            </a:r>
            <a:r>
              <a:rPr lang="en-US" altLang="zh-CN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太平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得产业</a:t>
            </a:r>
            <a:r>
              <a:rPr lang="zh-CN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en-US" sz="44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	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7B55887F-0D6F-F5E7-87C0-4682E7D5CA1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在人生争战的过程中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——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</a:t>
            </a:r>
            <a:endParaRPr lang="en-US" altLang="en-US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857250">
              <a:spcBef>
                <a:spcPts val="1800"/>
              </a:spcBef>
              <a:buNone/>
              <a:tabLst>
                <a:tab pos="2573338" algn="l"/>
                <a:tab pos="662622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（一）争战的元帅：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</a:t>
            </a:r>
            <a:endParaRPr lang="en-US" altLang="en-US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857250">
              <a:spcBef>
                <a:spcPts val="0"/>
              </a:spcBef>
              <a:buNone/>
              <a:tabLst>
                <a:tab pos="2573338" algn="l"/>
                <a:tab pos="6626225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目的：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对付老我罪性，</a:t>
            </a:r>
            <a:endParaRPr lang="en-US" altLang="zh-CN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857250">
              <a:spcBef>
                <a:spcPts val="0"/>
              </a:spcBef>
              <a:buNone/>
              <a:tabLst>
                <a:tab pos="2573338" algn="l"/>
                <a:tab pos="6626225" algn="l"/>
              </a:tabLst>
            </a:pPr>
            <a:r>
              <a:rPr lang="en-US" altLang="zh-CN" sz="4400" b="1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        		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经历丰盛生命</a:t>
            </a:r>
            <a:endParaRPr lang="en-US" altLang="zh-CN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857250">
              <a:spcBef>
                <a:spcPts val="1200"/>
              </a:spcBef>
              <a:buNone/>
              <a:tabLst>
                <a:tab pos="2573338" algn="l"/>
                <a:tab pos="662622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（二）争战的执行者：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</a:t>
            </a:r>
            <a:endParaRPr lang="en-US" altLang="en-US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857250">
              <a:spcBef>
                <a:spcPts val="0"/>
              </a:spcBef>
              <a:buNone/>
              <a:tabLst>
                <a:tab pos="2573338" algn="l"/>
                <a:tab pos="6626225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要诀：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信靠顺服</a:t>
            </a: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</a:p>
          <a:p>
            <a:pPr marL="0" indent="1828800">
              <a:spcBef>
                <a:spcPts val="0"/>
              </a:spcBef>
              <a:buNone/>
              <a:tabLst>
                <a:tab pos="2573338" algn="l"/>
                <a:tab pos="6570663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结果：</a:t>
            </a: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安息，成圣</a:t>
            </a:r>
            <a:endParaRPr lang="en-US" altLang="en-US" sz="40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>
            <a:extLst>
              <a:ext uri="{FF2B5EF4-FFF2-40B4-BE49-F238E27FC236}">
                <a16:creationId xmlns:a16="http://schemas.microsoft.com/office/drawing/2014/main" id="{026112F0-6319-2DDA-EADB-28943E57B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39999" r="5652" b="24174"/>
          <a:stretch>
            <a:fillRect/>
          </a:stretch>
        </p:blipFill>
        <p:spPr bwMode="auto">
          <a:xfrm>
            <a:off x="1066801" y="914400"/>
            <a:ext cx="10323513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FA042B5-854D-7A9A-A9FF-61C7D027040C}"/>
              </a:ext>
            </a:extLst>
          </p:cNvPr>
          <p:cNvSpPr txBox="1"/>
          <p:nvPr/>
        </p:nvSpPr>
        <p:spPr>
          <a:xfrm>
            <a:off x="1295400" y="1447800"/>
            <a:ext cx="47131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CN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endParaRPr lang="en-US" sz="4400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val 4">
            <a:extLst>
              <a:ext uri="{FF2B5EF4-FFF2-40B4-BE49-F238E27FC236}">
                <a16:creationId xmlns:a16="http://schemas.microsoft.com/office/drawing/2014/main" id="{CAF3362B-B5A5-F098-EC40-84D1BF8C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33400"/>
            <a:ext cx="6172200" cy="6019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39" name="Oval 10">
            <a:extLst>
              <a:ext uri="{FF2B5EF4-FFF2-40B4-BE49-F238E27FC236}">
                <a16:creationId xmlns:a16="http://schemas.microsoft.com/office/drawing/2014/main" id="{FC804BD3-4CA4-FF13-323E-591D3DD57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057400"/>
            <a:ext cx="990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0" name="Oval 11">
            <a:extLst>
              <a:ext uri="{FF2B5EF4-FFF2-40B4-BE49-F238E27FC236}">
                <a16:creationId xmlns:a16="http://schemas.microsoft.com/office/drawing/2014/main" id="{46F8509C-A0E5-E9C7-C07E-37D7A02E1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4038600"/>
            <a:ext cx="990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Oval 12">
            <a:extLst>
              <a:ext uri="{FF2B5EF4-FFF2-40B4-BE49-F238E27FC236}">
                <a16:creationId xmlns:a16="http://schemas.microsoft.com/office/drawing/2014/main" id="{CA421C77-F02B-AEB0-42AF-7717AC0BC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0600"/>
            <a:ext cx="762000" cy="685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Oval 13">
            <a:extLst>
              <a:ext uri="{FF2B5EF4-FFF2-40B4-BE49-F238E27FC236}">
                <a16:creationId xmlns:a16="http://schemas.microsoft.com/office/drawing/2014/main" id="{59A7832D-4ADF-D8E8-B9FA-B4799FFA7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3810000"/>
            <a:ext cx="838200" cy="762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3" name="Oval 14">
            <a:extLst>
              <a:ext uri="{FF2B5EF4-FFF2-40B4-BE49-F238E27FC236}">
                <a16:creationId xmlns:a16="http://schemas.microsoft.com/office/drawing/2014/main" id="{58D896CA-3356-DEDE-0019-04343F15F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029200"/>
            <a:ext cx="990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Oval 15">
            <a:extLst>
              <a:ext uri="{FF2B5EF4-FFF2-40B4-BE49-F238E27FC236}">
                <a16:creationId xmlns:a16="http://schemas.microsoft.com/office/drawing/2014/main" id="{0775AF55-FF97-6B20-7AC7-C378C19A9B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1981200"/>
            <a:ext cx="990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5" name="Oval 16">
            <a:extLst>
              <a:ext uri="{FF2B5EF4-FFF2-40B4-BE49-F238E27FC236}">
                <a16:creationId xmlns:a16="http://schemas.microsoft.com/office/drawing/2014/main" id="{C3D13675-B182-738B-CB08-6D9456065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838200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56" name="Text Box 18">
            <a:extLst>
              <a:ext uri="{FF2B5EF4-FFF2-40B4-BE49-F238E27FC236}">
                <a16:creationId xmlns:a16="http://schemas.microsoft.com/office/drawing/2014/main" id="{5337C446-3869-1440-AD68-B9AC40D10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089" y="282576"/>
            <a:ext cx="13414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500" b="1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罪性</a:t>
            </a:r>
          </a:p>
        </p:txBody>
      </p:sp>
      <p:sp>
        <p:nvSpPr>
          <p:cNvPr id="57357" name="Line 23">
            <a:extLst>
              <a:ext uri="{FF2B5EF4-FFF2-40B4-BE49-F238E27FC236}">
                <a16:creationId xmlns:a16="http://schemas.microsoft.com/office/drawing/2014/main" id="{B20A6C99-80F9-C2C3-9AF7-E7F9F825F5B5}"/>
              </a:ext>
            </a:extLst>
          </p:cNvPr>
          <p:cNvSpPr>
            <a:spLocks noChangeShapeType="1"/>
          </p:cNvSpPr>
          <p:nvPr/>
        </p:nvSpPr>
        <p:spPr bwMode="auto">
          <a:xfrm>
            <a:off x="3311526" y="838200"/>
            <a:ext cx="1412875" cy="4572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348" name="Oval 16">
            <a:extLst>
              <a:ext uri="{FF2B5EF4-FFF2-40B4-BE49-F238E27FC236}">
                <a16:creationId xmlns:a16="http://schemas.microsoft.com/office/drawing/2014/main" id="{2B46AB79-3D96-655A-7548-CD175610A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657600"/>
            <a:ext cx="6858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9" name="Oval 16">
            <a:extLst>
              <a:ext uri="{FF2B5EF4-FFF2-40B4-BE49-F238E27FC236}">
                <a16:creationId xmlns:a16="http://schemas.microsoft.com/office/drawing/2014/main" id="{754A082B-15D6-E546-3D90-C14259C28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362200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50" name="Oval 16">
            <a:extLst>
              <a:ext uri="{FF2B5EF4-FFF2-40B4-BE49-F238E27FC236}">
                <a16:creationId xmlns:a16="http://schemas.microsoft.com/office/drawing/2014/main" id="{6EA8B459-7273-46B6-198A-11B96E9A3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733800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51" name="Oval 16">
            <a:extLst>
              <a:ext uri="{FF2B5EF4-FFF2-40B4-BE49-F238E27FC236}">
                <a16:creationId xmlns:a16="http://schemas.microsoft.com/office/drawing/2014/main" id="{58F85156-5C84-0443-99E0-38890C15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4876800"/>
            <a:ext cx="457200" cy="533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7362" name="Rectangle 18">
            <a:extLst>
              <a:ext uri="{FF2B5EF4-FFF2-40B4-BE49-F238E27FC236}">
                <a16:creationId xmlns:a16="http://schemas.microsoft.com/office/drawing/2014/main" id="{42582E1F-D9B2-5657-C1E1-2CA292798A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358170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800" b="1" dirty="0">
                <a:solidFill>
                  <a:srgbClr val="800000"/>
                </a:solidFill>
                <a:latin typeface="KaiTi" pitchFamily="49" charset="-122"/>
                <a:ea typeface="KaiTi" pitchFamily="49" charset="-122"/>
              </a:rPr>
              <a:t>未信主的人</a:t>
            </a:r>
          </a:p>
        </p:txBody>
      </p:sp>
      <p:sp>
        <p:nvSpPr>
          <p:cNvPr id="14353" name="Oval 13">
            <a:extLst>
              <a:ext uri="{FF2B5EF4-FFF2-40B4-BE49-F238E27FC236}">
                <a16:creationId xmlns:a16="http://schemas.microsoft.com/office/drawing/2014/main" id="{B2F38950-68A2-841E-7B6B-0FB78A9B15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5257800"/>
            <a:ext cx="838200" cy="7620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 Box 18">
            <a:extLst>
              <a:ext uri="{FF2B5EF4-FFF2-40B4-BE49-F238E27FC236}">
                <a16:creationId xmlns:a16="http://schemas.microsoft.com/office/drawing/2014/main" id="{3BB9E8BF-84C6-F4B9-0421-A8808E67BD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424489"/>
            <a:ext cx="13414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500" b="1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罪性</a:t>
            </a:r>
          </a:p>
        </p:txBody>
      </p:sp>
      <p:sp>
        <p:nvSpPr>
          <p:cNvPr id="21" name="Line 23">
            <a:extLst>
              <a:ext uri="{FF2B5EF4-FFF2-40B4-BE49-F238E27FC236}">
                <a16:creationId xmlns:a16="http://schemas.microsoft.com/office/drawing/2014/main" id="{38846C01-2480-CFF9-C401-B722E6CA0CE9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124700" y="5410200"/>
            <a:ext cx="1714500" cy="3048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955A930-93B0-42CD-E40F-A975B915D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43539"/>
            <a:ext cx="13414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500" b="1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罪性</a:t>
            </a:r>
          </a:p>
        </p:txBody>
      </p:sp>
      <p:sp>
        <p:nvSpPr>
          <p:cNvPr id="23" name="Line 23">
            <a:extLst>
              <a:ext uri="{FF2B5EF4-FFF2-40B4-BE49-F238E27FC236}">
                <a16:creationId xmlns:a16="http://schemas.microsoft.com/office/drawing/2014/main" id="{D1C79F81-CDC4-7939-D4FF-60313AA7BC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800600"/>
            <a:ext cx="495300" cy="1035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6" grpId="0"/>
      <p:bldP spid="20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val 4">
            <a:extLst>
              <a:ext uri="{FF2B5EF4-FFF2-40B4-BE49-F238E27FC236}">
                <a16:creationId xmlns:a16="http://schemas.microsoft.com/office/drawing/2014/main" id="{0129A67D-D09F-B9E9-6351-B8BAC03E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609600"/>
            <a:ext cx="6172200" cy="6019800"/>
          </a:xfrm>
          <a:prstGeom prst="ellipse">
            <a:avLst/>
          </a:prstGeom>
          <a:solidFill>
            <a:srgbClr val="FFFF99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8933" name="Oval 5">
            <a:extLst>
              <a:ext uri="{FF2B5EF4-FFF2-40B4-BE49-F238E27FC236}">
                <a16:creationId xmlns:a16="http://schemas.microsoft.com/office/drawing/2014/main" id="{96396C6A-91B9-3DDA-6FE9-3E88F3928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2514600" cy="2438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8934" name="Oval 6">
            <a:extLst>
              <a:ext uri="{FF2B5EF4-FFF2-40B4-BE49-F238E27FC236}">
                <a16:creationId xmlns:a16="http://schemas.microsoft.com/office/drawing/2014/main" id="{ED580E14-B5B2-8C9D-4076-A104E3B53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00400"/>
            <a:ext cx="685800" cy="685800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08936" name="Text Box 8">
            <a:extLst>
              <a:ext uri="{FF2B5EF4-FFF2-40B4-BE49-F238E27FC236}">
                <a16:creationId xmlns:a16="http://schemas.microsoft.com/office/drawing/2014/main" id="{FB3BEAD2-3D46-25AA-F39C-8F3D4401E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91001"/>
            <a:ext cx="8382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TW" altLang="en-US" sz="25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itchFamily="49" charset="-122"/>
                <a:ea typeface="KaiTi" pitchFamily="49" charset="-122"/>
              </a:rPr>
              <a:t>新人</a:t>
            </a:r>
          </a:p>
        </p:txBody>
      </p:sp>
      <p:sp>
        <p:nvSpPr>
          <p:cNvPr id="58376" name="Oval 10">
            <a:extLst>
              <a:ext uri="{FF2B5EF4-FFF2-40B4-BE49-F238E27FC236}">
                <a16:creationId xmlns:a16="http://schemas.microsoft.com/office/drawing/2014/main" id="{5C48B81E-F5E9-7418-45C4-9E76EC0A4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0" y="1981200"/>
            <a:ext cx="12954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7" name="Oval 11">
            <a:extLst>
              <a:ext uri="{FF2B5EF4-FFF2-40B4-BE49-F238E27FC236}">
                <a16:creationId xmlns:a16="http://schemas.microsoft.com/office/drawing/2014/main" id="{343AAE41-9974-6033-3D79-E218303D7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3962400"/>
            <a:ext cx="1371600" cy="1295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8" name="Oval 12">
            <a:extLst>
              <a:ext uri="{FF2B5EF4-FFF2-40B4-BE49-F238E27FC236}">
                <a16:creationId xmlns:a16="http://schemas.microsoft.com/office/drawing/2014/main" id="{04813399-668C-C9E0-CDD5-63025003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990600"/>
            <a:ext cx="762000" cy="685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79" name="Oval 13">
            <a:extLst>
              <a:ext uri="{FF2B5EF4-FFF2-40B4-BE49-F238E27FC236}">
                <a16:creationId xmlns:a16="http://schemas.microsoft.com/office/drawing/2014/main" id="{78FEF95A-8FB7-E183-732E-3C8CC222A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810000"/>
            <a:ext cx="1295400" cy="990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70" name="Oval 14">
            <a:extLst>
              <a:ext uri="{FF2B5EF4-FFF2-40B4-BE49-F238E27FC236}">
                <a16:creationId xmlns:a16="http://schemas.microsoft.com/office/drawing/2014/main" id="{0A8201A3-1714-5B90-4003-4C207AB317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4953000"/>
            <a:ext cx="9906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81" name="Oval 15">
            <a:extLst>
              <a:ext uri="{FF2B5EF4-FFF2-40B4-BE49-F238E27FC236}">
                <a16:creationId xmlns:a16="http://schemas.microsoft.com/office/drawing/2014/main" id="{4EF5F417-9BCC-2087-E4BB-DDA4FF77B1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28800"/>
            <a:ext cx="1600200" cy="1371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82" name="Oval 16">
            <a:extLst>
              <a:ext uri="{FF2B5EF4-FFF2-40B4-BE49-F238E27FC236}">
                <a16:creationId xmlns:a16="http://schemas.microsoft.com/office/drawing/2014/main" id="{439256D4-6575-E2D7-4856-D5AFE3074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762000"/>
            <a:ext cx="914400" cy="9144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73" name="Text Box 18">
            <a:extLst>
              <a:ext uri="{FF2B5EF4-FFF2-40B4-BE49-F238E27FC236}">
                <a16:creationId xmlns:a16="http://schemas.microsoft.com/office/drawing/2014/main" id="{3CA734F3-89A8-2A27-BEE5-AFE69EC21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34951"/>
            <a:ext cx="13414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500" b="1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罪性</a:t>
            </a:r>
          </a:p>
        </p:txBody>
      </p:sp>
      <p:sp>
        <p:nvSpPr>
          <p:cNvPr id="15374" name="Line 23">
            <a:extLst>
              <a:ext uri="{FF2B5EF4-FFF2-40B4-BE49-F238E27FC236}">
                <a16:creationId xmlns:a16="http://schemas.microsoft.com/office/drawing/2014/main" id="{B3D6D2EE-D3A9-732B-680C-F6C0167EAEED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808038"/>
            <a:ext cx="1447800" cy="487362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8385" name="Rectangle 17">
            <a:extLst>
              <a:ext uri="{FF2B5EF4-FFF2-40B4-BE49-F238E27FC236}">
                <a16:creationId xmlns:a16="http://schemas.microsoft.com/office/drawing/2014/main" id="{C850AF45-9ACE-62B6-B08F-2D61B70F5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434370"/>
            <a:ext cx="3276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zh-CN" altLang="en-US" sz="4800" b="1" dirty="0">
                <a:solidFill>
                  <a:srgbClr val="0033CC"/>
                </a:solidFill>
                <a:latin typeface="KaiTi" pitchFamily="49" charset="-122"/>
                <a:ea typeface="KaiTi" pitchFamily="49" charset="-122"/>
              </a:rPr>
              <a:t>信主的人</a:t>
            </a:r>
            <a:endParaRPr lang="en-US" altLang="zh-CN" sz="4800" b="1" dirty="0">
              <a:solidFill>
                <a:srgbClr val="0033CC"/>
              </a:solidFill>
              <a:latin typeface="KaiTi" pitchFamily="49" charset="-122"/>
              <a:ea typeface="KaiTi" pitchFamily="49" charset="-122"/>
            </a:endParaRPr>
          </a:p>
        </p:txBody>
      </p:sp>
      <p:sp>
        <p:nvSpPr>
          <p:cNvPr id="508935" name="Text Box 7">
            <a:extLst>
              <a:ext uri="{FF2B5EF4-FFF2-40B4-BE49-F238E27FC236}">
                <a16:creationId xmlns:a16="http://schemas.microsoft.com/office/drawing/2014/main" id="{A4762B87-7061-D0CD-DC51-49DC6ADF5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352801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zh-TW" altLang="en-US" sz="20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KaiTi" pitchFamily="49" charset="-122"/>
                <a:ea typeface="KaiTi" pitchFamily="49" charset="-122"/>
              </a:rPr>
              <a:t>聖靈</a:t>
            </a:r>
          </a:p>
        </p:txBody>
      </p:sp>
      <p:sp>
        <p:nvSpPr>
          <p:cNvPr id="15377" name="Oval 12">
            <a:extLst>
              <a:ext uri="{FF2B5EF4-FFF2-40B4-BE49-F238E27FC236}">
                <a16:creationId xmlns:a16="http://schemas.microsoft.com/office/drawing/2014/main" id="{FCA204BC-CE25-B4B4-DCC4-8E26A262B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5334000"/>
            <a:ext cx="762000" cy="685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8388" name="Oval 13">
            <a:extLst>
              <a:ext uri="{FF2B5EF4-FFF2-40B4-BE49-F238E27FC236}">
                <a16:creationId xmlns:a16="http://schemas.microsoft.com/office/drawing/2014/main" id="{A36730C0-9BFF-B8C5-579A-88ECC77FD6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334000"/>
            <a:ext cx="1295400" cy="9906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379" name="Text Box 18">
            <a:extLst>
              <a:ext uri="{FF2B5EF4-FFF2-40B4-BE49-F238E27FC236}">
                <a16:creationId xmlns:a16="http://schemas.microsoft.com/office/drawing/2014/main" id="{581B4345-4D5E-FD56-DAE2-69519A475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5400" y="5437189"/>
            <a:ext cx="13414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500" b="1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罪性</a:t>
            </a:r>
          </a:p>
        </p:txBody>
      </p:sp>
      <p:sp>
        <p:nvSpPr>
          <p:cNvPr id="15380" name="Line 23">
            <a:extLst>
              <a:ext uri="{FF2B5EF4-FFF2-40B4-BE49-F238E27FC236}">
                <a16:creationId xmlns:a16="http://schemas.microsoft.com/office/drawing/2014/main" id="{25AE05EA-9394-0DEE-2A0B-04063D05AD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277100" y="5486400"/>
            <a:ext cx="1790700" cy="3429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381" name="Text Box 18">
            <a:extLst>
              <a:ext uri="{FF2B5EF4-FFF2-40B4-BE49-F238E27FC236}">
                <a16:creationId xmlns:a16="http://schemas.microsoft.com/office/drawing/2014/main" id="{6E4F44BF-542C-00BE-CAD4-18D85CD78D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039" y="5443539"/>
            <a:ext cx="13414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4500" b="1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罪性</a:t>
            </a:r>
          </a:p>
        </p:txBody>
      </p:sp>
      <p:sp>
        <p:nvSpPr>
          <p:cNvPr id="15382" name="Line 23">
            <a:extLst>
              <a:ext uri="{FF2B5EF4-FFF2-40B4-BE49-F238E27FC236}">
                <a16:creationId xmlns:a16="http://schemas.microsoft.com/office/drawing/2014/main" id="{5F908BAF-ACFA-92A3-6767-20B34C5E38D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800600"/>
            <a:ext cx="495300" cy="10350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89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08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089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5089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837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837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838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83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5838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837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838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animBg="1"/>
      <p:bldP spid="508934" grpId="0" animBg="1"/>
      <p:bldP spid="508936" grpId="0"/>
      <p:bldP spid="58376" grpId="0" animBg="1"/>
      <p:bldP spid="58377" grpId="0" animBg="1"/>
      <p:bldP spid="58378" grpId="0" animBg="1"/>
      <p:bldP spid="58379" grpId="0" animBg="1"/>
      <p:bldP spid="58381" grpId="0" animBg="1"/>
      <p:bldP spid="58382" grpId="0" animBg="1"/>
      <p:bldP spid="508935" grpId="0"/>
      <p:bldP spid="583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3" name="Oval 5">
            <a:extLst>
              <a:ext uri="{FF2B5EF4-FFF2-40B4-BE49-F238E27FC236}">
                <a16:creationId xmlns:a16="http://schemas.microsoft.com/office/drawing/2014/main" id="{64E7DFBF-9BFB-31FB-4A2D-2EC9715D72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2362200"/>
            <a:ext cx="2514600" cy="2438400"/>
          </a:xfrm>
          <a:prstGeom prst="ellipse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8934" name="Oval 6">
            <a:extLst>
              <a:ext uri="{FF2B5EF4-FFF2-40B4-BE49-F238E27FC236}">
                <a16:creationId xmlns:a16="http://schemas.microsoft.com/office/drawing/2014/main" id="{09D369E2-ACB9-8CE5-81A7-7EEBBBA7B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3200400"/>
            <a:ext cx="685800" cy="685800"/>
          </a:xfrm>
          <a:prstGeom prst="ellipse">
            <a:avLst/>
          </a:prstGeom>
          <a:solidFill>
            <a:srgbClr val="FF9900"/>
          </a:solidFill>
          <a:ln w="38100">
            <a:solidFill>
              <a:srgbClr val="FFFF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08936" name="Text Box 8">
            <a:extLst>
              <a:ext uri="{FF2B5EF4-FFF2-40B4-BE49-F238E27FC236}">
                <a16:creationId xmlns:a16="http://schemas.microsoft.com/office/drawing/2014/main" id="{6AED3F5D-C788-131B-9A4C-1F29A2B95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4191001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sz="2800">
                <a:solidFill>
                  <a:schemeClr val="accent2"/>
                </a:solidFill>
                <a:ea typeface="汉鼎简楷体"/>
                <a:cs typeface="汉鼎简楷体"/>
              </a:rPr>
              <a:t>新人</a:t>
            </a:r>
          </a:p>
        </p:txBody>
      </p:sp>
      <p:sp>
        <p:nvSpPr>
          <p:cNvPr id="136209" name="Rectangle 17">
            <a:extLst>
              <a:ext uri="{FF2B5EF4-FFF2-40B4-BE49-F238E27FC236}">
                <a16:creationId xmlns:a16="http://schemas.microsoft.com/office/drawing/2014/main" id="{9C785D11-664D-47C9-A24A-ECBC34468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7875" y="439739"/>
            <a:ext cx="3262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4800" dirty="0">
                <a:solidFill>
                  <a:srgbClr val="008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</a:rPr>
              <a:t>得荣耀的人</a:t>
            </a:r>
          </a:p>
        </p:txBody>
      </p:sp>
      <p:sp>
        <p:nvSpPr>
          <p:cNvPr id="508935" name="Text Box 7">
            <a:extLst>
              <a:ext uri="{FF2B5EF4-FFF2-40B4-BE49-F238E27FC236}">
                <a16:creationId xmlns:a16="http://schemas.microsoft.com/office/drawing/2014/main" id="{C24D69A9-2565-F61B-95D6-5A9E324CAA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352801"/>
            <a:ext cx="990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2800">
                <a:solidFill>
                  <a:schemeClr val="bg1"/>
                </a:solidFill>
                <a:ea typeface="汉鼎简楷体"/>
                <a:cs typeface="汉鼎简楷体"/>
              </a:rPr>
              <a:t>圣灵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089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" fill="hold"/>
                                        <p:tgtEl>
                                          <p:spTgt spid="5089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5089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3000" fill="hold"/>
                                        <p:tgtEl>
                                          <p:spTgt spid="5089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33" grpId="0" animBg="1"/>
      <p:bldP spid="508934" grpId="0" animBg="1"/>
      <p:bldP spid="508936" grpId="0"/>
      <p:bldP spid="5089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Line 4">
            <a:extLst>
              <a:ext uri="{FF2B5EF4-FFF2-40B4-BE49-F238E27FC236}">
                <a16:creationId xmlns:a16="http://schemas.microsoft.com/office/drawing/2014/main" id="{D5496CD9-A63B-3588-FE86-98A27BC67FF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1905000"/>
            <a:ext cx="0" cy="3657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7" name="Line 5">
            <a:extLst>
              <a:ext uri="{FF2B5EF4-FFF2-40B4-BE49-F238E27FC236}">
                <a16:creationId xmlns:a16="http://schemas.microsoft.com/office/drawing/2014/main" id="{592137AF-ED5F-1770-CD3F-047058C11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5562600"/>
            <a:ext cx="5181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Freeform 6">
            <a:extLst>
              <a:ext uri="{FF2B5EF4-FFF2-40B4-BE49-F238E27FC236}">
                <a16:creationId xmlns:a16="http://schemas.microsoft.com/office/drawing/2014/main" id="{7B3AD423-87FB-9FB0-1425-F3A7A32A54BF}"/>
              </a:ext>
            </a:extLst>
          </p:cNvPr>
          <p:cNvSpPr>
            <a:spLocks/>
          </p:cNvSpPr>
          <p:nvPr/>
        </p:nvSpPr>
        <p:spPr bwMode="auto">
          <a:xfrm>
            <a:off x="3886200" y="2057401"/>
            <a:ext cx="4719638" cy="3495675"/>
          </a:xfrm>
          <a:custGeom>
            <a:avLst/>
            <a:gdLst>
              <a:gd name="T0" fmla="*/ 2147483646 w 2969"/>
              <a:gd name="T1" fmla="*/ 2147483646 h 2169"/>
              <a:gd name="T2" fmla="*/ 2147483646 w 2969"/>
              <a:gd name="T3" fmla="*/ 2147483646 h 2169"/>
              <a:gd name="T4" fmla="*/ 2147483646 w 2969"/>
              <a:gd name="T5" fmla="*/ 2147483646 h 2169"/>
              <a:gd name="T6" fmla="*/ 2147483646 w 2969"/>
              <a:gd name="T7" fmla="*/ 2147483646 h 2169"/>
              <a:gd name="T8" fmla="*/ 2147483646 w 2969"/>
              <a:gd name="T9" fmla="*/ 2147483646 h 2169"/>
              <a:gd name="T10" fmla="*/ 2147483646 w 2969"/>
              <a:gd name="T11" fmla="*/ 2147483646 h 2169"/>
              <a:gd name="T12" fmla="*/ 2147483646 w 2969"/>
              <a:gd name="T13" fmla="*/ 2147483646 h 2169"/>
              <a:gd name="T14" fmla="*/ 2147483646 w 2969"/>
              <a:gd name="T15" fmla="*/ 2147483646 h 2169"/>
              <a:gd name="T16" fmla="*/ 2147483646 w 2969"/>
              <a:gd name="T17" fmla="*/ 2147483646 h 2169"/>
              <a:gd name="T18" fmla="*/ 2147483646 w 2969"/>
              <a:gd name="T19" fmla="*/ 2147483646 h 2169"/>
              <a:gd name="T20" fmla="*/ 2147483646 w 2969"/>
              <a:gd name="T21" fmla="*/ 2147483646 h 2169"/>
              <a:gd name="T22" fmla="*/ 2147483646 w 2969"/>
              <a:gd name="T23" fmla="*/ 2147483646 h 2169"/>
              <a:gd name="T24" fmla="*/ 2147483646 w 2969"/>
              <a:gd name="T25" fmla="*/ 2147483646 h 2169"/>
              <a:gd name="T26" fmla="*/ 2147483646 w 2969"/>
              <a:gd name="T27" fmla="*/ 2147483646 h 2169"/>
              <a:gd name="T28" fmla="*/ 2147483646 w 2969"/>
              <a:gd name="T29" fmla="*/ 2147483646 h 2169"/>
              <a:gd name="T30" fmla="*/ 2147483646 w 2969"/>
              <a:gd name="T31" fmla="*/ 2147483646 h 2169"/>
              <a:gd name="T32" fmla="*/ 2147483646 w 2969"/>
              <a:gd name="T33" fmla="*/ 2147483646 h 2169"/>
              <a:gd name="T34" fmla="*/ 2147483646 w 2969"/>
              <a:gd name="T35" fmla="*/ 2147483646 h 2169"/>
              <a:gd name="T36" fmla="*/ 2147483646 w 2969"/>
              <a:gd name="T37" fmla="*/ 2147483646 h 2169"/>
              <a:gd name="T38" fmla="*/ 2147483646 w 2969"/>
              <a:gd name="T39" fmla="*/ 2147483646 h 2169"/>
              <a:gd name="T40" fmla="*/ 2147483646 w 2969"/>
              <a:gd name="T41" fmla="*/ 2147483646 h 2169"/>
              <a:gd name="T42" fmla="*/ 2147483646 w 2969"/>
              <a:gd name="T43" fmla="*/ 2147483646 h 2169"/>
              <a:gd name="T44" fmla="*/ 2147483646 w 2969"/>
              <a:gd name="T45" fmla="*/ 2147483646 h 2169"/>
              <a:gd name="T46" fmla="*/ 2147483646 w 2969"/>
              <a:gd name="T47" fmla="*/ 2147483646 h 2169"/>
              <a:gd name="T48" fmla="*/ 2147483646 w 2969"/>
              <a:gd name="T49" fmla="*/ 2147483646 h 2169"/>
              <a:gd name="T50" fmla="*/ 2147483646 w 2969"/>
              <a:gd name="T51" fmla="*/ 2147483646 h 2169"/>
              <a:gd name="T52" fmla="*/ 2147483646 w 2969"/>
              <a:gd name="T53" fmla="*/ 2147483646 h 2169"/>
              <a:gd name="T54" fmla="*/ 2147483646 w 2969"/>
              <a:gd name="T55" fmla="*/ 2147483646 h 2169"/>
              <a:gd name="T56" fmla="*/ 2147483646 w 2969"/>
              <a:gd name="T57" fmla="*/ 2147483646 h 2169"/>
              <a:gd name="T58" fmla="*/ 2147483646 w 2969"/>
              <a:gd name="T59" fmla="*/ 2147483646 h 2169"/>
              <a:gd name="T60" fmla="*/ 2147483646 w 2969"/>
              <a:gd name="T61" fmla="*/ 2147483646 h 2169"/>
              <a:gd name="T62" fmla="*/ 2147483646 w 2969"/>
              <a:gd name="T63" fmla="*/ 2147483646 h 2169"/>
              <a:gd name="T64" fmla="*/ 2147483646 w 2969"/>
              <a:gd name="T65" fmla="*/ 2147483646 h 2169"/>
              <a:gd name="T66" fmla="*/ 2147483646 w 2969"/>
              <a:gd name="T67" fmla="*/ 2147483646 h 2169"/>
              <a:gd name="T68" fmla="*/ 2147483646 w 2969"/>
              <a:gd name="T69" fmla="*/ 2147483646 h 2169"/>
              <a:gd name="T70" fmla="*/ 2147483646 w 2969"/>
              <a:gd name="T71" fmla="*/ 0 h 216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969" h="2169">
                <a:moveTo>
                  <a:pt x="0" y="2169"/>
                </a:moveTo>
                <a:cubicBezTo>
                  <a:pt x="36" y="2160"/>
                  <a:pt x="72" y="2153"/>
                  <a:pt x="108" y="2142"/>
                </a:cubicBezTo>
                <a:cubicBezTo>
                  <a:pt x="138" y="2122"/>
                  <a:pt x="142" y="2091"/>
                  <a:pt x="176" y="2081"/>
                </a:cubicBezTo>
                <a:cubicBezTo>
                  <a:pt x="198" y="2095"/>
                  <a:pt x="219" y="2100"/>
                  <a:pt x="244" y="2108"/>
                </a:cubicBezTo>
                <a:cubicBezTo>
                  <a:pt x="254" y="2079"/>
                  <a:pt x="268" y="2056"/>
                  <a:pt x="278" y="2026"/>
                </a:cubicBezTo>
                <a:cubicBezTo>
                  <a:pt x="283" y="2011"/>
                  <a:pt x="318" y="1999"/>
                  <a:pt x="318" y="1999"/>
                </a:cubicBezTo>
                <a:cubicBezTo>
                  <a:pt x="353" y="2008"/>
                  <a:pt x="368" y="2032"/>
                  <a:pt x="400" y="2054"/>
                </a:cubicBezTo>
                <a:cubicBezTo>
                  <a:pt x="413" y="2063"/>
                  <a:pt x="440" y="2081"/>
                  <a:pt x="440" y="2081"/>
                </a:cubicBezTo>
                <a:cubicBezTo>
                  <a:pt x="450" y="2062"/>
                  <a:pt x="465" y="2045"/>
                  <a:pt x="474" y="2026"/>
                </a:cubicBezTo>
                <a:cubicBezTo>
                  <a:pt x="488" y="1998"/>
                  <a:pt x="494" y="1966"/>
                  <a:pt x="508" y="1938"/>
                </a:cubicBezTo>
                <a:cubicBezTo>
                  <a:pt x="526" y="1902"/>
                  <a:pt x="512" y="1882"/>
                  <a:pt x="549" y="1857"/>
                </a:cubicBezTo>
                <a:cubicBezTo>
                  <a:pt x="572" y="1869"/>
                  <a:pt x="592" y="1883"/>
                  <a:pt x="616" y="1891"/>
                </a:cubicBezTo>
                <a:cubicBezTo>
                  <a:pt x="621" y="1898"/>
                  <a:pt x="622" y="1908"/>
                  <a:pt x="630" y="1911"/>
                </a:cubicBezTo>
                <a:cubicBezTo>
                  <a:pt x="639" y="1915"/>
                  <a:pt x="667" y="1894"/>
                  <a:pt x="671" y="1891"/>
                </a:cubicBezTo>
                <a:cubicBezTo>
                  <a:pt x="701" y="1866"/>
                  <a:pt x="723" y="1835"/>
                  <a:pt x="752" y="1810"/>
                </a:cubicBezTo>
                <a:cubicBezTo>
                  <a:pt x="771" y="1794"/>
                  <a:pt x="793" y="1789"/>
                  <a:pt x="813" y="1776"/>
                </a:cubicBezTo>
                <a:cubicBezTo>
                  <a:pt x="843" y="1786"/>
                  <a:pt x="864" y="1807"/>
                  <a:pt x="894" y="1816"/>
                </a:cubicBezTo>
                <a:cubicBezTo>
                  <a:pt x="919" y="1841"/>
                  <a:pt x="925" y="1851"/>
                  <a:pt x="955" y="1830"/>
                </a:cubicBezTo>
                <a:cubicBezTo>
                  <a:pt x="960" y="1816"/>
                  <a:pt x="961" y="1801"/>
                  <a:pt x="969" y="1789"/>
                </a:cubicBezTo>
                <a:cubicBezTo>
                  <a:pt x="978" y="1776"/>
                  <a:pt x="996" y="1749"/>
                  <a:pt x="996" y="1749"/>
                </a:cubicBezTo>
                <a:cubicBezTo>
                  <a:pt x="1010" y="1694"/>
                  <a:pt x="1033" y="1640"/>
                  <a:pt x="1091" y="1620"/>
                </a:cubicBezTo>
                <a:cubicBezTo>
                  <a:pt x="1111" y="1563"/>
                  <a:pt x="1152" y="1589"/>
                  <a:pt x="1213" y="1593"/>
                </a:cubicBezTo>
                <a:cubicBezTo>
                  <a:pt x="1222" y="1595"/>
                  <a:pt x="1231" y="1598"/>
                  <a:pt x="1240" y="1600"/>
                </a:cubicBezTo>
                <a:cubicBezTo>
                  <a:pt x="1247" y="1602"/>
                  <a:pt x="1254" y="1609"/>
                  <a:pt x="1260" y="1606"/>
                </a:cubicBezTo>
                <a:cubicBezTo>
                  <a:pt x="1266" y="1603"/>
                  <a:pt x="1264" y="1592"/>
                  <a:pt x="1267" y="1586"/>
                </a:cubicBezTo>
                <a:cubicBezTo>
                  <a:pt x="1283" y="1555"/>
                  <a:pt x="1297" y="1533"/>
                  <a:pt x="1308" y="1498"/>
                </a:cubicBezTo>
                <a:cubicBezTo>
                  <a:pt x="1323" y="1450"/>
                  <a:pt x="1316" y="1471"/>
                  <a:pt x="1328" y="1437"/>
                </a:cubicBezTo>
                <a:cubicBezTo>
                  <a:pt x="1330" y="1430"/>
                  <a:pt x="1335" y="1417"/>
                  <a:pt x="1335" y="1417"/>
                </a:cubicBezTo>
                <a:cubicBezTo>
                  <a:pt x="1337" y="1397"/>
                  <a:pt x="1339" y="1376"/>
                  <a:pt x="1342" y="1356"/>
                </a:cubicBezTo>
                <a:cubicBezTo>
                  <a:pt x="1344" y="1345"/>
                  <a:pt x="1339" y="1329"/>
                  <a:pt x="1348" y="1322"/>
                </a:cubicBezTo>
                <a:cubicBezTo>
                  <a:pt x="1355" y="1317"/>
                  <a:pt x="1358" y="1335"/>
                  <a:pt x="1362" y="1342"/>
                </a:cubicBezTo>
                <a:cubicBezTo>
                  <a:pt x="1372" y="1360"/>
                  <a:pt x="1375" y="1384"/>
                  <a:pt x="1382" y="1403"/>
                </a:cubicBezTo>
                <a:cubicBezTo>
                  <a:pt x="1413" y="1393"/>
                  <a:pt x="1403" y="1377"/>
                  <a:pt x="1430" y="1356"/>
                </a:cubicBezTo>
                <a:cubicBezTo>
                  <a:pt x="1443" y="1346"/>
                  <a:pt x="1457" y="1338"/>
                  <a:pt x="1470" y="1329"/>
                </a:cubicBezTo>
                <a:cubicBezTo>
                  <a:pt x="1477" y="1324"/>
                  <a:pt x="1491" y="1315"/>
                  <a:pt x="1491" y="1315"/>
                </a:cubicBezTo>
                <a:cubicBezTo>
                  <a:pt x="1523" y="1323"/>
                  <a:pt x="1533" y="1330"/>
                  <a:pt x="1565" y="1322"/>
                </a:cubicBezTo>
                <a:cubicBezTo>
                  <a:pt x="1633" y="1337"/>
                  <a:pt x="1606" y="1328"/>
                  <a:pt x="1647" y="1342"/>
                </a:cubicBezTo>
                <a:cubicBezTo>
                  <a:pt x="1698" y="1329"/>
                  <a:pt x="1680" y="1325"/>
                  <a:pt x="1701" y="1288"/>
                </a:cubicBezTo>
                <a:cubicBezTo>
                  <a:pt x="1710" y="1273"/>
                  <a:pt x="1725" y="1262"/>
                  <a:pt x="1735" y="1247"/>
                </a:cubicBezTo>
                <a:cubicBezTo>
                  <a:pt x="1745" y="1212"/>
                  <a:pt x="1756" y="1185"/>
                  <a:pt x="1782" y="1159"/>
                </a:cubicBezTo>
                <a:cubicBezTo>
                  <a:pt x="1818" y="1168"/>
                  <a:pt x="1818" y="1180"/>
                  <a:pt x="1850" y="1159"/>
                </a:cubicBezTo>
                <a:cubicBezTo>
                  <a:pt x="1873" y="1124"/>
                  <a:pt x="1907" y="1096"/>
                  <a:pt x="1924" y="1057"/>
                </a:cubicBezTo>
                <a:cubicBezTo>
                  <a:pt x="1930" y="1044"/>
                  <a:pt x="1931" y="1029"/>
                  <a:pt x="1938" y="1017"/>
                </a:cubicBezTo>
                <a:cubicBezTo>
                  <a:pt x="1947" y="1003"/>
                  <a:pt x="1958" y="991"/>
                  <a:pt x="1965" y="976"/>
                </a:cubicBezTo>
                <a:cubicBezTo>
                  <a:pt x="1979" y="945"/>
                  <a:pt x="1980" y="923"/>
                  <a:pt x="1999" y="895"/>
                </a:cubicBezTo>
                <a:cubicBezTo>
                  <a:pt x="2003" y="882"/>
                  <a:pt x="2004" y="858"/>
                  <a:pt x="2026" y="881"/>
                </a:cubicBezTo>
                <a:cubicBezTo>
                  <a:pt x="2031" y="886"/>
                  <a:pt x="2029" y="896"/>
                  <a:pt x="2033" y="902"/>
                </a:cubicBezTo>
                <a:cubicBezTo>
                  <a:pt x="2041" y="916"/>
                  <a:pt x="2060" y="942"/>
                  <a:pt x="2060" y="942"/>
                </a:cubicBezTo>
                <a:cubicBezTo>
                  <a:pt x="2068" y="966"/>
                  <a:pt x="2073" y="982"/>
                  <a:pt x="2087" y="1003"/>
                </a:cubicBezTo>
                <a:cubicBezTo>
                  <a:pt x="2092" y="1017"/>
                  <a:pt x="2096" y="1030"/>
                  <a:pt x="2101" y="1044"/>
                </a:cubicBezTo>
                <a:cubicBezTo>
                  <a:pt x="2104" y="1053"/>
                  <a:pt x="2104" y="1026"/>
                  <a:pt x="2107" y="1017"/>
                </a:cubicBezTo>
                <a:cubicBezTo>
                  <a:pt x="2123" y="973"/>
                  <a:pt x="2120" y="1008"/>
                  <a:pt x="2128" y="963"/>
                </a:cubicBezTo>
                <a:cubicBezTo>
                  <a:pt x="2140" y="894"/>
                  <a:pt x="2150" y="826"/>
                  <a:pt x="2168" y="759"/>
                </a:cubicBezTo>
                <a:cubicBezTo>
                  <a:pt x="2179" y="719"/>
                  <a:pt x="2176" y="694"/>
                  <a:pt x="2209" y="671"/>
                </a:cubicBezTo>
                <a:cubicBezTo>
                  <a:pt x="2223" y="676"/>
                  <a:pt x="2238" y="677"/>
                  <a:pt x="2250" y="685"/>
                </a:cubicBezTo>
                <a:cubicBezTo>
                  <a:pt x="2263" y="694"/>
                  <a:pt x="2290" y="712"/>
                  <a:pt x="2290" y="712"/>
                </a:cubicBezTo>
                <a:cubicBezTo>
                  <a:pt x="2321" y="691"/>
                  <a:pt x="2350" y="649"/>
                  <a:pt x="2372" y="617"/>
                </a:cubicBezTo>
                <a:cubicBezTo>
                  <a:pt x="2388" y="621"/>
                  <a:pt x="2403" y="636"/>
                  <a:pt x="2419" y="631"/>
                </a:cubicBezTo>
                <a:cubicBezTo>
                  <a:pt x="2455" y="620"/>
                  <a:pt x="2438" y="608"/>
                  <a:pt x="2460" y="590"/>
                </a:cubicBezTo>
                <a:cubicBezTo>
                  <a:pt x="2468" y="584"/>
                  <a:pt x="2479" y="582"/>
                  <a:pt x="2487" y="576"/>
                </a:cubicBezTo>
                <a:cubicBezTo>
                  <a:pt x="2509" y="560"/>
                  <a:pt x="2519" y="538"/>
                  <a:pt x="2541" y="522"/>
                </a:cubicBezTo>
                <a:cubicBezTo>
                  <a:pt x="2561" y="494"/>
                  <a:pt x="2589" y="477"/>
                  <a:pt x="2609" y="448"/>
                </a:cubicBezTo>
                <a:cubicBezTo>
                  <a:pt x="2616" y="459"/>
                  <a:pt x="2624" y="485"/>
                  <a:pt x="2643" y="461"/>
                </a:cubicBezTo>
                <a:cubicBezTo>
                  <a:pt x="2649" y="454"/>
                  <a:pt x="2646" y="443"/>
                  <a:pt x="2649" y="434"/>
                </a:cubicBezTo>
                <a:cubicBezTo>
                  <a:pt x="2653" y="420"/>
                  <a:pt x="2663" y="393"/>
                  <a:pt x="2663" y="393"/>
                </a:cubicBezTo>
                <a:cubicBezTo>
                  <a:pt x="2670" y="344"/>
                  <a:pt x="2670" y="314"/>
                  <a:pt x="2717" y="292"/>
                </a:cubicBezTo>
                <a:cubicBezTo>
                  <a:pt x="2731" y="266"/>
                  <a:pt x="2748" y="248"/>
                  <a:pt x="2765" y="224"/>
                </a:cubicBezTo>
                <a:cubicBezTo>
                  <a:pt x="2772" y="228"/>
                  <a:pt x="2778" y="241"/>
                  <a:pt x="2785" y="237"/>
                </a:cubicBezTo>
                <a:cubicBezTo>
                  <a:pt x="2800" y="229"/>
                  <a:pt x="2793" y="205"/>
                  <a:pt x="2799" y="190"/>
                </a:cubicBezTo>
                <a:cubicBezTo>
                  <a:pt x="2819" y="144"/>
                  <a:pt x="2816" y="76"/>
                  <a:pt x="2859" y="48"/>
                </a:cubicBezTo>
                <a:cubicBezTo>
                  <a:pt x="2900" y="74"/>
                  <a:pt x="2921" y="41"/>
                  <a:pt x="2961" y="27"/>
                </a:cubicBezTo>
                <a:cubicBezTo>
                  <a:pt x="2969" y="5"/>
                  <a:pt x="2968" y="14"/>
                  <a:pt x="2968" y="0"/>
                </a:cubicBez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oval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Text Box 7">
            <a:extLst>
              <a:ext uri="{FF2B5EF4-FFF2-40B4-BE49-F238E27FC236}">
                <a16:creationId xmlns:a16="http://schemas.microsoft.com/office/drawing/2014/main" id="{5F894468-C00E-AEFF-C2DC-CD7C2F1B2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0138" y="1611622"/>
            <a:ext cx="14478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汉鼎简楷体"/>
                <a:ea typeface="汉鼎简楷体"/>
                <a:cs typeface="新宋体-18030" pitchFamily="49" charset="-122"/>
              </a:rPr>
              <a:t>称义</a:t>
            </a:r>
            <a:endParaRPr lang="en-US" altLang="en-US" sz="4000" dirty="0">
              <a:solidFill>
                <a:srgbClr val="C00000"/>
              </a:solidFill>
              <a:latin typeface="汉鼎简楷体"/>
              <a:ea typeface="汉鼎简楷体"/>
              <a:cs typeface="新宋体-18030" pitchFamily="49" charset="-122"/>
            </a:endParaRPr>
          </a:p>
        </p:txBody>
      </p:sp>
      <p:sp>
        <p:nvSpPr>
          <p:cNvPr id="41990" name="Text Box 8">
            <a:extLst>
              <a:ext uri="{FF2B5EF4-FFF2-40B4-BE49-F238E27FC236}">
                <a16:creationId xmlns:a16="http://schemas.microsoft.com/office/drawing/2014/main" id="{37BED901-E01B-3BE5-351D-C4CD600A02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26" y="5181601"/>
            <a:ext cx="123507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>
                <a:solidFill>
                  <a:srgbClr val="C00000"/>
                </a:solidFill>
                <a:latin typeface="汉鼎简楷体"/>
                <a:ea typeface="汉鼎简楷体"/>
                <a:cs typeface="新宋体-18030" pitchFamily="49" charset="-122"/>
              </a:rPr>
              <a:t>重生</a:t>
            </a:r>
            <a:endParaRPr lang="en-US" altLang="en-US" sz="4000">
              <a:solidFill>
                <a:srgbClr val="C00000"/>
              </a:solidFill>
              <a:latin typeface="汉鼎简楷体"/>
              <a:ea typeface="汉鼎简楷体"/>
              <a:cs typeface="新宋体-18030" pitchFamily="49" charset="-122"/>
            </a:endParaRPr>
          </a:p>
        </p:txBody>
      </p:sp>
      <p:sp>
        <p:nvSpPr>
          <p:cNvPr id="83977" name="Text Box 9">
            <a:extLst>
              <a:ext uri="{FF2B5EF4-FFF2-40B4-BE49-F238E27FC236}">
                <a16:creationId xmlns:a16="http://schemas.microsoft.com/office/drawing/2014/main" id="{1678DC61-962A-4AAE-9C09-DF07BB3A6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5638801"/>
            <a:ext cx="26670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zh-CN" alt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汉鼎简楷体" pitchFamily="49" charset="-122"/>
                <a:ea typeface="汉鼎简楷体" pitchFamily="49" charset="-122"/>
                <a:cs typeface="新宋体-18030" pitchFamily="49" charset="-122"/>
              </a:rPr>
              <a:t>生命历程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汉鼎简楷体" pitchFamily="49" charset="-122"/>
              <a:ea typeface="汉鼎简楷体" pitchFamily="49" charset="-122"/>
              <a:cs typeface="新宋体-18030" pitchFamily="49" charset="-122"/>
            </a:endParaRPr>
          </a:p>
        </p:txBody>
      </p:sp>
      <p:sp>
        <p:nvSpPr>
          <p:cNvPr id="41992" name="Text Box 10">
            <a:extLst>
              <a:ext uri="{FF2B5EF4-FFF2-40B4-BE49-F238E27FC236}">
                <a16:creationId xmlns:a16="http://schemas.microsoft.com/office/drawing/2014/main" id="{853DA67D-0817-8218-6D89-BAB12A1DDBBE}"/>
              </a:ext>
            </a:extLst>
          </p:cNvPr>
          <p:cNvSpPr txBox="1">
            <a:spLocks noChangeArrowheads="1"/>
          </p:cNvSpPr>
          <p:nvPr/>
        </p:nvSpPr>
        <p:spPr bwMode="auto">
          <a:xfrm rot="20336043">
            <a:off x="7091499" y="3311309"/>
            <a:ext cx="25652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zh-CN" altLang="en-US" sz="4000" dirty="0">
                <a:solidFill>
                  <a:srgbClr val="C00000"/>
                </a:solidFill>
                <a:latin typeface="汉鼎简楷体"/>
                <a:ea typeface="汉鼎简楷体"/>
                <a:cs typeface="新宋体-18030" pitchFamily="49" charset="-122"/>
              </a:rPr>
              <a:t>成圣  过程</a:t>
            </a:r>
            <a:endParaRPr lang="en-US" altLang="en-US" sz="4000" dirty="0">
              <a:solidFill>
                <a:srgbClr val="C00000"/>
              </a:solidFill>
              <a:latin typeface="汉鼎简楷体"/>
              <a:ea typeface="汉鼎简楷体"/>
              <a:cs typeface="新宋体-18030" pitchFamily="49" charset="-122"/>
            </a:endParaRPr>
          </a:p>
        </p:txBody>
      </p:sp>
      <p:sp>
        <p:nvSpPr>
          <p:cNvPr id="41993" name="WordArt 12">
            <a:extLst>
              <a:ext uri="{FF2B5EF4-FFF2-40B4-BE49-F238E27FC236}">
                <a16:creationId xmlns:a16="http://schemas.microsoft.com/office/drawing/2014/main" id="{FD5AAFFF-BE02-7239-89A2-8E99EE1785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382000" y="533400"/>
            <a:ext cx="1676400" cy="12192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zh-CN" alt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新細明體" panose="02020500000000000000" pitchFamily="18" charset="-120"/>
              </a:rPr>
              <a:t>得荣耀</a:t>
            </a:r>
            <a:endParaRPr lang="en-US" sz="3600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新細明體" panose="02020500000000000000" pitchFamily="18" charset="-120"/>
            </a:endParaRPr>
          </a:p>
        </p:txBody>
      </p:sp>
      <p:pic>
        <p:nvPicPr>
          <p:cNvPr id="41994" name="Picture 12">
            <a:extLst>
              <a:ext uri="{FF2B5EF4-FFF2-40B4-BE49-F238E27FC236}">
                <a16:creationId xmlns:a16="http://schemas.microsoft.com/office/drawing/2014/main" id="{33570059-ECEA-4F39-54E2-8589DAD3C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82550"/>
            <a:ext cx="1536700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CBF28216-18C4-426E-8229-1F94BA29FF70}"/>
              </a:ext>
            </a:extLst>
          </p:cNvPr>
          <p:cNvSpPr/>
          <p:nvPr/>
        </p:nvSpPr>
        <p:spPr>
          <a:xfrm>
            <a:off x="2133600" y="1364457"/>
            <a:ext cx="1616075" cy="1179512"/>
          </a:xfrm>
          <a:prstGeom prst="ellipse">
            <a:avLst/>
          </a:prstGeom>
          <a:noFill/>
          <a:ln w="5715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83971" name="Picture 3">
            <a:extLst>
              <a:ext uri="{FF2B5EF4-FFF2-40B4-BE49-F238E27FC236}">
                <a16:creationId xmlns:a16="http://schemas.microsoft.com/office/drawing/2014/main" id="{BA47168A-DEF2-4D63-1B81-4CD60E6B3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48800">
            <a:off x="8117404" y="265521"/>
            <a:ext cx="2271497" cy="1713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D523111C-C8A6-6ADE-2B79-7CA4627C3D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499" y="3229997"/>
            <a:ext cx="1333501" cy="1302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998" name="TextBox 4">
            <a:extLst>
              <a:ext uri="{FF2B5EF4-FFF2-40B4-BE49-F238E27FC236}">
                <a16:creationId xmlns:a16="http://schemas.microsoft.com/office/drawing/2014/main" id="{6EBB3D9D-E851-1CF4-41AC-A0DF1F6C98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2489" y="241301"/>
            <a:ext cx="30622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4000">
                <a:solidFill>
                  <a:srgbClr val="C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救恩三階段</a:t>
            </a:r>
            <a:endParaRPr lang="en-US" altLang="en-US" sz="4000">
              <a:solidFill>
                <a:srgbClr val="C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D86B162F-182C-E6F6-21AE-8C60956A3C5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从约书亚率领以色列争战迦南地的过程中，我们可以学习什么样的原则，来运用在我们的</a:t>
            </a:r>
            <a:r>
              <a:rPr lang="en-US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新人</a:t>
            </a:r>
            <a:r>
              <a:rPr lang="en-US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老我</a:t>
            </a:r>
            <a:r>
              <a:rPr lang="en-US" altLang="en-US" sz="4400" b="1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争战的过程中？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altLang="zh-CN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8:6,13,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4:21-24,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彼后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3:18</a:t>
            </a:r>
            <a:r>
              <a:rPr lang="en-US" altLang="zh-CN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en-US" sz="40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>
            <a:extLst>
              <a:ext uri="{FF2B5EF4-FFF2-40B4-BE49-F238E27FC236}">
                <a16:creationId xmlns:a16="http://schemas.microsoft.com/office/drawing/2014/main" id="{E40F99EB-8800-DBD0-AA04-7B6D58006BC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结论</a:t>
            </a:r>
            <a:endParaRPr lang="en-US" altLang="en-US" sz="4400" b="1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神定意要以色列亲自争战，好在其中经练战事，并操练倚靠神的信心，最后承受应许之地。</a:t>
            </a:r>
            <a:endParaRPr lang="en-US" altLang="zh-CN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基督徒的争战人生也是如此，神让我们在其中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经历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神的信实，以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信心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来追求成圣，享受主里的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恩典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>
            <a:extLst>
              <a:ext uri="{FF2B5EF4-FFF2-40B4-BE49-F238E27FC236}">
                <a16:creationId xmlns:a16="http://schemas.microsoft.com/office/drawing/2014/main" id="{C43AF2E2-AC9C-8721-1F15-70B6A73DEFF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伍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作业</a:t>
            </a:r>
            <a:endParaRPr lang="en-US" altLang="zh-CN" sz="4400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速读第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13-21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章，思想重点：迦勒的信心（第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章），逃城的意义（第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E48020BC-94E6-F68C-912D-179DD809B62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56388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叁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经文解释及应用</a:t>
            </a:r>
            <a:endParaRPr lang="en-US" altLang="en-US" sz="4400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6263" indent="-576263">
              <a:spcBef>
                <a:spcPts val="1200"/>
              </a:spcBef>
              <a:buNone/>
              <a:tabLst>
                <a:tab pos="57626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	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耶路撒冷王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所发动的战役，主要可能是为了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惩罚基遍人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，并迫使他们废弃与以色列人所订的和约。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FDDF4B15-699B-480C-BB79-8259B3E9F36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33413" indent="-633413">
              <a:spcBef>
                <a:spcPts val="600"/>
              </a:spcBef>
              <a:buNone/>
              <a:tabLst>
                <a:tab pos="633413" algn="l"/>
              </a:tabLst>
              <a:defRPr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立即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采取行动援助基遍人，其原因有三：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33413" indent="-1588">
              <a:spcBef>
                <a:spcPts val="1200"/>
              </a:spcBef>
              <a:buNone/>
              <a:tabLst>
                <a:tab pos="633413" algn="l"/>
              </a:tabLst>
              <a:defRPr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（一）履行和约义务，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292350" indent="-1660525">
              <a:spcBef>
                <a:spcPts val="600"/>
              </a:spcBef>
              <a:buNone/>
              <a:defRPr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（二）基于战术作用，可一举歼灭南方各城邦的主力，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33413" indent="-1588">
              <a:spcBef>
                <a:spcPts val="600"/>
              </a:spcBef>
              <a:buNone/>
              <a:tabLst>
                <a:tab pos="633413" algn="l"/>
              </a:tabLst>
              <a:defRPr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神应许</a:t>
            </a:r>
            <a:r>
              <a:rPr lang="en-US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将仇敌交予以色列人。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CB6823AE-CDAF-CC5B-764B-A5409EFFFAB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6263" indent="-576263">
              <a:spcBef>
                <a:spcPts val="1800"/>
              </a:spcBef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从吉甲到基遍约有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哩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路程，高度却相差约</a:t>
            </a:r>
            <a:r>
              <a:rPr lang="en-US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4,000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之多，以色列人澈夜行军，在第二天黎明之际，猛然击溃五王联军。若不是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神的保守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、添加力量，以色列人是很难在疲背之中争战。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4E6EA4F1-B8EC-147A-2950-52EA17504D8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93738" indent="-693738">
              <a:spcBef>
                <a:spcPts val="1200"/>
              </a:spcBef>
              <a:buNone/>
              <a:tabLst>
                <a:tab pos="69373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7-11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节中，“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神与人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”交替叙述，从此处可以看出属灵的教导：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693738" indent="-693738" algn="ctr">
              <a:spcBef>
                <a:spcPts val="1800"/>
              </a:spcBef>
              <a:buNone/>
              <a:tabLst>
                <a:tab pos="693738" algn="l"/>
              </a:tabLst>
            </a:pPr>
            <a:r>
              <a:rPr lang="zh-CN" altLang="en-US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 </a:t>
            </a: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人必须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争战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，而神应许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得胜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astor Yang\Desktop\My Documents\Pastor Yang\Backup\Bible Study\Bible Maps\Bible Picture 028.gif">
            <a:extLst>
              <a:ext uri="{FF2B5EF4-FFF2-40B4-BE49-F238E27FC236}">
                <a16:creationId xmlns:a16="http://schemas.microsoft.com/office/drawing/2014/main" id="{35727325-F848-F07F-05BC-C62486D3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1219200"/>
            <a:ext cx="12496800" cy="1173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E7C6FCA-DC70-9176-9619-CFCD43612410}"/>
              </a:ext>
            </a:extLst>
          </p:cNvPr>
          <p:cNvSpPr/>
          <p:nvPr/>
        </p:nvSpPr>
        <p:spPr>
          <a:xfrm>
            <a:off x="5791200" y="1600200"/>
            <a:ext cx="1447800" cy="1371600"/>
          </a:xfrm>
          <a:prstGeom prst="ellipse">
            <a:avLst/>
          </a:prstGeom>
          <a:noFill/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F04C1EAD-2518-859E-101E-8F78F3B01AC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693738" indent="-693738">
              <a:spcBef>
                <a:spcPts val="1800"/>
              </a:spcBef>
              <a:buNone/>
              <a:tabLst>
                <a:tab pos="693738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这战役中，神施行二个神迹为以色列人争战 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节与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节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神降冰雹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打死迦南人，神又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延长白日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，约有一日之久，俾使以色列人有时间追杀仇敌。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22902</TotalTime>
  <Words>3021</Words>
  <Application>Microsoft Office PowerPoint</Application>
  <PresentationFormat>Widescreen</PresentationFormat>
  <Paragraphs>93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KaiTi</vt:lpstr>
      <vt:lpstr>新細明體</vt:lpstr>
      <vt:lpstr>文新字海-簡楷</vt:lpstr>
      <vt:lpstr>汉鼎简楷体</vt:lpstr>
      <vt:lpstr>Arial</vt:lpstr>
      <vt:lpstr>Calibri</vt:lpstr>
      <vt:lpstr>Times New Roman</vt:lpstr>
      <vt:lpstr>Default Design</vt:lpstr>
      <vt:lpstr>约书亚记  第七课  第十章  南方战役 第十一章  北方战役和结论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1085</cp:revision>
  <dcterms:created xsi:type="dcterms:W3CDTF">2008-12-04T21:22:28Z</dcterms:created>
  <dcterms:modified xsi:type="dcterms:W3CDTF">2025-08-29T01:47:54Z</dcterms:modified>
</cp:coreProperties>
</file>