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00" r:id="rId2"/>
    <p:sldId id="708" r:id="rId3"/>
    <p:sldId id="1084" r:id="rId4"/>
    <p:sldId id="1062" r:id="rId5"/>
    <p:sldId id="1089" r:id="rId6"/>
    <p:sldId id="1077" r:id="rId7"/>
    <p:sldId id="1078" r:id="rId8"/>
    <p:sldId id="1079" r:id="rId9"/>
    <p:sldId id="1120" r:id="rId10"/>
    <p:sldId id="1080" r:id="rId11"/>
    <p:sldId id="1090" r:id="rId12"/>
    <p:sldId id="1091" r:id="rId13"/>
    <p:sldId id="1100" r:id="rId14"/>
    <p:sldId id="1101" r:id="rId15"/>
    <p:sldId id="1112" r:id="rId16"/>
    <p:sldId id="1102" r:id="rId17"/>
    <p:sldId id="1093" r:id="rId18"/>
    <p:sldId id="1114" r:id="rId19"/>
    <p:sldId id="1121" r:id="rId20"/>
    <p:sldId id="1117" r:id="rId21"/>
    <p:sldId id="1118" r:id="rId22"/>
    <p:sldId id="1122" r:id="rId23"/>
    <p:sldId id="1095" r:id="rId24"/>
  </p:sldIdLst>
  <p:sldSz cx="12192000" cy="6858000"/>
  <p:notesSz cx="6950075" cy="92360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33CC"/>
    <a:srgbClr val="008000"/>
    <a:srgbClr val="CC0066"/>
    <a:srgbClr val="6600FF"/>
    <a:srgbClr val="33CC33"/>
    <a:srgbClr val="CC3300"/>
    <a:srgbClr val="FF9933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60" autoAdjust="0"/>
    <p:restoredTop sz="81676" autoAdjust="0"/>
  </p:normalViewPr>
  <p:slideViewPr>
    <p:cSldViewPr showGuides="1">
      <p:cViewPr varScale="1">
        <p:scale>
          <a:sx n="85" d="100"/>
          <a:sy n="85" d="100"/>
        </p:scale>
        <p:origin x="103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55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>
            <a:extLst>
              <a:ext uri="{FF2B5EF4-FFF2-40B4-BE49-F238E27FC236}">
                <a16:creationId xmlns:a16="http://schemas.microsoft.com/office/drawing/2014/main" id="{8CBD5B54-4073-4834-861E-BDECF9DB9AE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5" name="Rectangle 3">
            <a:extLst>
              <a:ext uri="{FF2B5EF4-FFF2-40B4-BE49-F238E27FC236}">
                <a16:creationId xmlns:a16="http://schemas.microsoft.com/office/drawing/2014/main" id="{D2985EA4-5D7E-4411-9F74-81E043451A8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6" name="Rectangle 4">
            <a:extLst>
              <a:ext uri="{FF2B5EF4-FFF2-40B4-BE49-F238E27FC236}">
                <a16:creationId xmlns:a16="http://schemas.microsoft.com/office/drawing/2014/main" id="{4F972036-60DC-46AE-8E58-A9E43F5913F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7" name="Rectangle 5">
            <a:extLst>
              <a:ext uri="{FF2B5EF4-FFF2-40B4-BE49-F238E27FC236}">
                <a16:creationId xmlns:a16="http://schemas.microsoft.com/office/drawing/2014/main" id="{5A5DF265-8258-4657-9945-8C934CBC853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D170462F-23A9-451E-9D92-5D806241A77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96C67AA-9016-403F-A13D-6F40835326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95F801-6CA0-4E38-A70C-D672ACD0382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684D4DD-57A9-4B15-AFFD-8A3326CF62FD}" type="datetimeFigureOut">
              <a:rPr lang="en-US"/>
              <a:pPr>
                <a:defRPr/>
              </a:pPr>
              <a:t>9/12/2025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8B4FBF4-F3DC-4235-BD97-1B5BF71289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360E672-61F3-4088-92FE-E6906699E3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8527B-6CC2-465E-B969-FFB5CD391F2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DDF0BC-4F35-434B-B61F-46B9142BD1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4E915FC-209F-4911-A0DE-F9B93CB110D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D1CA6ADA-89D6-E322-9EB3-C04822EC64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6875" y="692150"/>
            <a:ext cx="6156325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1A793140-3E8D-CCE0-D4AA-612B6248EB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E22A0E9C-0A1C-F68F-4A68-02547FAA0D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3613261-0FDB-421F-8D8E-0CF5216432E6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53A70391-59BE-33D3-E983-259472AFDB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6875" y="692150"/>
            <a:ext cx="6156325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84C7F62F-576B-8C6B-FAFB-477544BBDF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1</a:t>
            </a:r>
            <a:r>
              <a:rPr lang="zh-CN" altLang="en-US">
                <a:ea typeface="新細明體" panose="02020500000000000000" pitchFamily="18" charset="-120"/>
              </a:rPr>
              <a:t>）约书亚对官长叮咛的话，显然是有关属灵上的提醒，包括：不可偏离神的话语，不可与外邦人掺杂，不可题别神的名，不可指着别神起誓，不可敬拜事奉别神。</a:t>
            </a:r>
            <a:r>
              <a:rPr lang="en-US" altLang="zh-CN">
                <a:ea typeface="新細明體" panose="02020500000000000000" pitchFamily="18" charset="-120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2</a:t>
            </a:r>
            <a:r>
              <a:rPr lang="zh-CN" altLang="en-US">
                <a:ea typeface="新細明體" panose="02020500000000000000" pitchFamily="18" charset="-120"/>
              </a:rPr>
              <a:t>）因为属灵上若以色列人与耶和华连结，专心跟随事奉他，那么军事上就没有问题，神会为他们争战，他们必定使仇敌丧胆。道德上也同样的没有问题，因为人人敬畏神，自然为行公义、好怜悯，国家社会与百姓家庭都将蒙褔。所以圣灵的事情对了，其他的事情也都对了。</a:t>
            </a:r>
            <a:endParaRPr lang="en-US" altLang="zh-CN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3</a:t>
            </a:r>
            <a:r>
              <a:rPr lang="zh-CN" altLang="en-US">
                <a:ea typeface="新細明體" panose="02020500000000000000" pitchFamily="18" charset="-120"/>
              </a:rPr>
              <a:t>） 我们今天也当顺服类似的教导：</a:t>
            </a:r>
            <a:r>
              <a:rPr lang="en-US" altLang="zh-CN">
                <a:ea typeface="新細明體" panose="02020500000000000000" pitchFamily="18" charset="-120"/>
              </a:rPr>
              <a:t>1》</a:t>
            </a:r>
            <a:r>
              <a:rPr lang="zh-CN" altLang="en-US">
                <a:ea typeface="新細明體" panose="02020500000000000000" pitchFamily="18" charset="-120"/>
              </a:rPr>
              <a:t>要先求神的国和神的义，这些东西都要加给你们了（太</a:t>
            </a:r>
            <a:r>
              <a:rPr lang="en-US" altLang="zh-CN">
                <a:ea typeface="新細明體" panose="02020500000000000000" pitchFamily="18" charset="-120"/>
              </a:rPr>
              <a:t>6:33</a:t>
            </a:r>
            <a:r>
              <a:rPr lang="zh-CN" altLang="en-US">
                <a:ea typeface="新細明體" panose="02020500000000000000" pitchFamily="18" charset="-120"/>
              </a:rPr>
              <a:t>），敬畏神、跟从神，我们其他生活所需也将赐给我们了。 </a:t>
            </a:r>
            <a:r>
              <a:rPr lang="en-US" altLang="zh-CN">
                <a:ea typeface="新細明體" panose="02020500000000000000" pitchFamily="18" charset="-120"/>
              </a:rPr>
              <a:t>2》</a:t>
            </a:r>
            <a:r>
              <a:rPr lang="zh-CN" altLang="en-US">
                <a:ea typeface="新細明體" panose="02020500000000000000" pitchFamily="18" charset="-120"/>
              </a:rPr>
              <a:t>要心意更新而变化，不要效法这个世界，乃要断开与（有形或无形）偶像的关系（罗</a:t>
            </a:r>
            <a:r>
              <a:rPr lang="en-US" altLang="zh-CN">
                <a:ea typeface="新細明體" panose="02020500000000000000" pitchFamily="18" charset="-120"/>
              </a:rPr>
              <a:t>12:1-2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r>
              <a:rPr lang="en-US" altLang="zh-CN">
                <a:ea typeface="新細明體" panose="02020500000000000000" pitchFamily="18" charset="-120"/>
              </a:rPr>
              <a:t>3》</a:t>
            </a:r>
            <a:r>
              <a:rPr lang="zh-CN" altLang="en-US">
                <a:ea typeface="新細明體" panose="02020500000000000000" pitchFamily="18" charset="-120"/>
              </a:rPr>
              <a:t>要说话行事都合乎圣徒的体统，不要说轻佻傲慢的话语，话语常是内心的征兆，当慎言（弗</a:t>
            </a:r>
            <a:r>
              <a:rPr lang="en-US" altLang="zh-CN">
                <a:ea typeface="新細明體" panose="02020500000000000000" pitchFamily="18" charset="-120"/>
              </a:rPr>
              <a:t>5:3-4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r>
              <a:rPr lang="en-US" altLang="zh-CN">
                <a:ea typeface="新細明體" panose="02020500000000000000" pitchFamily="18" charset="-120"/>
              </a:rPr>
              <a:t>4》</a:t>
            </a:r>
            <a:r>
              <a:rPr lang="zh-CN" altLang="en-US">
                <a:ea typeface="新細明體" panose="02020500000000000000" pitchFamily="18" charset="-120"/>
              </a:rPr>
              <a:t>要谨慎自守，远避偶像，不论是有形象的偶像或无形的偶像（约一</a:t>
            </a:r>
            <a:r>
              <a:rPr lang="en-US" altLang="zh-CN">
                <a:ea typeface="新細明體" panose="02020500000000000000" pitchFamily="18" charset="-120"/>
              </a:rPr>
              <a:t>5:21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76787F33-BB47-4D60-7147-DA6E9378D2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E4D92E58-CE96-456A-9FBB-336F163D9352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E8C68215-D363-240F-BA1D-3CFA29836B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6875" y="692150"/>
            <a:ext cx="6156325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E552B6CF-198A-5010-6DD3-6A1B6262B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CAAB363C-BE4A-3ABE-9DC9-F617C5890A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949483D-F73E-4501-B736-B5AFED117CB9}" type="slidenum">
              <a:rPr lang="en-US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647D480A-DEDD-BC24-5A25-D83DB28792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6875" y="692150"/>
            <a:ext cx="6156325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C2BB386B-53E2-0B0B-EB22-1032703C8D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1</a:t>
            </a:r>
            <a:r>
              <a:rPr lang="zh-CN" altLang="en-US">
                <a:ea typeface="新細明體" panose="02020500000000000000" pitchFamily="18" charset="-120"/>
              </a:rPr>
              <a:t>）约书亚因着百姓们立马的反应，一方面喜悦他们的正面反应，一方面也担心他们反应或许过于草率。所以他以审慎地态度向他们提出四个问题：</a:t>
            </a:r>
            <a:r>
              <a:rPr lang="en-US" altLang="zh-CN">
                <a:ea typeface="新細明體" panose="02020500000000000000" pitchFamily="18" charset="-120"/>
              </a:rPr>
              <a:t>1》</a:t>
            </a:r>
            <a:r>
              <a:rPr lang="zh-CN" altLang="en-US">
                <a:ea typeface="新細明體" panose="02020500000000000000" pitchFamily="18" charset="-120"/>
              </a:rPr>
              <a:t>选择他们要事奉的神（</a:t>
            </a:r>
            <a:r>
              <a:rPr lang="en-US" altLang="zh-CN">
                <a:ea typeface="新細明體" panose="02020500000000000000" pitchFamily="18" charset="-120"/>
              </a:rPr>
              <a:t>15</a:t>
            </a:r>
            <a:r>
              <a:rPr lang="zh-CN" altLang="en-US">
                <a:ea typeface="新細明體" panose="02020500000000000000" pitchFamily="18" charset="-120"/>
              </a:rPr>
              <a:t>节），</a:t>
            </a:r>
            <a:r>
              <a:rPr lang="en-US" altLang="zh-CN">
                <a:ea typeface="新細明體" panose="02020500000000000000" pitchFamily="18" charset="-120"/>
              </a:rPr>
              <a:t>2》</a:t>
            </a:r>
            <a:r>
              <a:rPr lang="zh-CN" altLang="en-US">
                <a:ea typeface="新細明體" panose="02020500000000000000" pitchFamily="18" charset="-120"/>
              </a:rPr>
              <a:t>事奉神时是否愿意付代价和受管教，</a:t>
            </a:r>
            <a:r>
              <a:rPr lang="en-US" altLang="zh-CN">
                <a:ea typeface="新細明體" panose="02020500000000000000" pitchFamily="18" charset="-120"/>
              </a:rPr>
              <a:t>3》</a:t>
            </a:r>
            <a:r>
              <a:rPr lang="zh-CN" altLang="en-US">
                <a:ea typeface="新細明體" panose="02020500000000000000" pitchFamily="18" charset="-120"/>
              </a:rPr>
              <a:t>是否愿意立下见证，</a:t>
            </a:r>
            <a:r>
              <a:rPr lang="en-US" altLang="zh-CN">
                <a:ea typeface="新細明體" panose="02020500000000000000" pitchFamily="18" charset="-120"/>
              </a:rPr>
              <a:t>4》</a:t>
            </a:r>
            <a:r>
              <a:rPr lang="zh-CN" altLang="en-US">
                <a:ea typeface="新細明體" panose="02020500000000000000" pitchFamily="18" charset="-120"/>
              </a:rPr>
              <a:t>是否要除去偶像专心向神。</a:t>
            </a:r>
            <a:r>
              <a:rPr lang="en-US" altLang="zh-CN">
                <a:ea typeface="新細明體" panose="02020500000000000000" pitchFamily="18" charset="-120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2</a:t>
            </a:r>
            <a:r>
              <a:rPr lang="zh-CN" altLang="en-US">
                <a:ea typeface="新細明體" panose="02020500000000000000" pitchFamily="18" charset="-120"/>
              </a:rPr>
              <a:t>）今天我们跟随主的人也要回答类似的四个问题：</a:t>
            </a:r>
            <a:r>
              <a:rPr lang="en-US" altLang="zh-CN">
                <a:ea typeface="新細明體" panose="02020500000000000000" pitchFamily="18" charset="-120"/>
              </a:rPr>
              <a:t>1》</a:t>
            </a:r>
            <a:r>
              <a:rPr lang="zh-CN" altLang="en-US">
                <a:ea typeface="新細明體" panose="02020500000000000000" pitchFamily="18" charset="-120"/>
              </a:rPr>
              <a:t>是否愿意选择跟随主，</a:t>
            </a:r>
            <a:r>
              <a:rPr lang="en-US" altLang="zh-CN">
                <a:ea typeface="新細明體" panose="02020500000000000000" pitchFamily="18" charset="-120"/>
              </a:rPr>
              <a:t>2》</a:t>
            </a:r>
            <a:r>
              <a:rPr lang="zh-CN" altLang="en-US">
                <a:ea typeface="新細明體" panose="02020500000000000000" pitchFamily="18" charset="-120"/>
              </a:rPr>
              <a:t>是否愿意背自己的十架（付代价交出主权）跟随主，</a:t>
            </a:r>
            <a:r>
              <a:rPr lang="en-US" altLang="zh-CN">
                <a:ea typeface="新細明體" panose="02020500000000000000" pitchFamily="18" charset="-120"/>
              </a:rPr>
              <a:t>3》</a:t>
            </a:r>
            <a:r>
              <a:rPr lang="zh-CN" altLang="en-US">
                <a:ea typeface="新細明體" panose="02020500000000000000" pitchFamily="18" charset="-120"/>
              </a:rPr>
              <a:t>是否愿意受洗、常常地见证主，</a:t>
            </a:r>
            <a:r>
              <a:rPr lang="en-US" altLang="zh-CN">
                <a:ea typeface="新細明體" panose="02020500000000000000" pitchFamily="18" charset="-120"/>
              </a:rPr>
              <a:t>4》</a:t>
            </a:r>
            <a:r>
              <a:rPr lang="zh-CN" altLang="en-US">
                <a:ea typeface="新細明體" panose="02020500000000000000" pitchFamily="18" charset="-120"/>
              </a:rPr>
              <a:t>是否愿意不贪爱世界，而专心事奉主。（太</a:t>
            </a:r>
            <a:r>
              <a:rPr lang="en-US" altLang="zh-CN">
                <a:ea typeface="新細明體" panose="02020500000000000000" pitchFamily="18" charset="-120"/>
              </a:rPr>
              <a:t>16:24/</a:t>
            </a:r>
            <a:r>
              <a:rPr lang="zh-CN" altLang="en-US"/>
              <a:t>若有人要跟从我，就当舍己，背起他的十字架来跟从我。</a:t>
            </a:r>
            <a:r>
              <a:rPr lang="zh-CN" altLang="en-US">
                <a:ea typeface="新細明體" panose="02020500000000000000" pitchFamily="18" charset="-120"/>
              </a:rPr>
              <a:t> 来</a:t>
            </a:r>
            <a:r>
              <a:rPr lang="en-US" altLang="zh-CN">
                <a:ea typeface="新細明體" panose="02020500000000000000" pitchFamily="18" charset="-120"/>
              </a:rPr>
              <a:t>11:6/</a:t>
            </a:r>
            <a:r>
              <a:rPr lang="zh-CN" altLang="en-US"/>
              <a:t>人非有信，就不能得 神的喜悦；因为到 神面前来的人，必须信有神，且信他赏赐那寻求他的人。</a:t>
            </a:r>
            <a:r>
              <a:rPr lang="zh-CN" altLang="en-US">
                <a:ea typeface="新細明體" panose="02020500000000000000" pitchFamily="18" charset="-120"/>
              </a:rPr>
              <a:t>）</a:t>
            </a:r>
            <a:endParaRPr lang="en-US" altLang="zh-CN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ea typeface="新細明體" panose="02020500000000000000" pitchFamily="18" charset="-120"/>
              </a:rPr>
              <a:t>3</a:t>
            </a:r>
            <a:r>
              <a:rPr lang="zh-CN" altLang="en-US">
                <a:ea typeface="新細明體" panose="02020500000000000000" pitchFamily="18" charset="-120"/>
              </a:rPr>
              <a:t>）在历史上，以色列人失败了，约书亚后</a:t>
            </a:r>
            <a:r>
              <a:rPr lang="en-US" altLang="zh-CN">
                <a:ea typeface="新細明體" panose="02020500000000000000" pitchFamily="18" charset="-120"/>
              </a:rPr>
              <a:t>800</a:t>
            </a:r>
            <a:r>
              <a:rPr lang="zh-CN" altLang="en-US">
                <a:ea typeface="新細明體" panose="02020500000000000000" pitchFamily="18" charset="-120"/>
              </a:rPr>
              <a:t>多年，以色列人就被赶出迦南地。今天，我们和旧约的以色列人都是软弱的人，但是感谢主，最大不同之处在于：</a:t>
            </a:r>
            <a:r>
              <a:rPr lang="en-US" altLang="zh-CN">
                <a:ea typeface="新細明體" panose="02020500000000000000" pitchFamily="18" charset="-120"/>
              </a:rPr>
              <a:t>1》</a:t>
            </a:r>
            <a:r>
              <a:rPr lang="zh-CN" altLang="en-US">
                <a:ea typeface="新細明體" panose="02020500000000000000" pitchFamily="18" charset="-120"/>
              </a:rPr>
              <a:t>我们有了救主耶稣，他一次为我们献上永远的赎罪祭，使我们永远成圣，永远可以亲近神（来</a:t>
            </a:r>
            <a:r>
              <a:rPr lang="en-US" altLang="zh-CN">
                <a:ea typeface="新細明體" panose="02020500000000000000" pitchFamily="18" charset="-120"/>
              </a:rPr>
              <a:t>10:12,14</a:t>
            </a:r>
            <a:r>
              <a:rPr lang="zh-CN" altLang="en-US">
                <a:ea typeface="新細明體" panose="02020500000000000000" pitchFamily="18" charset="-120"/>
              </a:rPr>
              <a:t>），</a:t>
            </a:r>
            <a:r>
              <a:rPr lang="en-US" altLang="zh-CN">
                <a:ea typeface="新細明體" panose="02020500000000000000" pitchFamily="18" charset="-120"/>
              </a:rPr>
              <a:t>2》</a:t>
            </a:r>
            <a:r>
              <a:rPr lang="zh-CN" altLang="en-US">
                <a:ea typeface="新細明體" panose="02020500000000000000" pitchFamily="18" charset="-120"/>
              </a:rPr>
              <a:t>我们有圣灵保惠师在我们心里永远不离开我们，他会赐下力量和智慧，也保守、坚固我们到底（约</a:t>
            </a:r>
            <a:r>
              <a:rPr lang="en-US" altLang="zh-CN">
                <a:ea typeface="新細明體" panose="02020500000000000000" pitchFamily="18" charset="-120"/>
              </a:rPr>
              <a:t>14:16</a:t>
            </a:r>
            <a:r>
              <a:rPr lang="zh-CN" altLang="en-US">
                <a:ea typeface="新細明體" panose="02020500000000000000" pitchFamily="18" charset="-120"/>
              </a:rPr>
              <a:t>）。我们实在是有福的人。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BEE9D9D5-BE01-A068-E555-5A3B837293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B033D35-FA9A-4700-B58B-A0C3113D7CF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03A7A3C4-819E-13A5-4463-F5D3685BF7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6875" y="692150"/>
            <a:ext cx="6156325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E8F584B6-6134-B5D2-F023-ACB8317F6A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B233E2F4-A7A7-4D5B-6154-96A2BC2D70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3047722-75FD-446B-8DAC-1D87A48DE7E2}" type="slidenum">
              <a:rPr lang="en-US" altLang="en-US"/>
              <a:pPr/>
              <a:t>21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2C102107-4459-EA28-A4FE-577634042E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6875" y="692150"/>
            <a:ext cx="6156325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B9DC6F7F-08F6-5314-3D48-FDE32C1C86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>
                <a:ea typeface="新細明體" panose="02020500000000000000" pitchFamily="18" charset="-120"/>
              </a:rPr>
              <a:t>1</a:t>
            </a:r>
            <a:r>
              <a:rPr lang="zh-CN" altLang="en-US">
                <a:ea typeface="新細明體" panose="02020500000000000000" pitchFamily="18" charset="-120"/>
              </a:rPr>
              <a:t>）</a:t>
            </a:r>
            <a:r>
              <a:rPr lang="zh-CN" altLang="en-US"/>
              <a:t>这里我们感受到，人生即使再长久，终究还是会结束。我们在世上不过是客旅，这个世界不是我们久留之处。但是从属灵和正面的角度来看约书亚记全书的结论，我们相信这三座坟墓是神所立「无声的见证人」。它们见证了：</a:t>
            </a:r>
            <a:r>
              <a:rPr lang="en-US" altLang="en-US">
                <a:ea typeface="新細明體" panose="02020500000000000000" pitchFamily="18" charset="-120"/>
              </a:rPr>
              <a:t>1</a:t>
            </a:r>
            <a:r>
              <a:rPr lang="en-US" altLang="zh-CN"/>
              <a:t>》</a:t>
            </a:r>
            <a:r>
              <a:rPr lang="zh-CN" altLang="en-US"/>
              <a:t>神的信实，因为神对约瑟、约书亚和亚伦（以利亚撒的父亲）所承诺的应许，果然信实的应验了，他们和他们的子孙都进入迦南地，也承受了地业。</a:t>
            </a:r>
            <a:r>
              <a:rPr lang="en-US" altLang="en-US">
                <a:ea typeface="新細明體" panose="02020500000000000000" pitchFamily="18" charset="-120"/>
              </a:rPr>
              <a:t>2</a:t>
            </a:r>
            <a:r>
              <a:rPr lang="en-US" altLang="zh-CN"/>
              <a:t>》</a:t>
            </a:r>
            <a:r>
              <a:rPr lang="zh-CN" altLang="en-US"/>
              <a:t>神的大能，因为再巨大的阻力，神仍然能够克服，即使埃及人、迦南人、甚至死亡，都不能使神的应许落空。</a:t>
            </a:r>
            <a:r>
              <a:rPr lang="en-US" altLang="en-US">
                <a:ea typeface="新細明體" panose="02020500000000000000" pitchFamily="18" charset="-120"/>
              </a:rPr>
              <a:t>3</a:t>
            </a:r>
            <a:r>
              <a:rPr lang="en-US" altLang="zh-CN"/>
              <a:t>》</a:t>
            </a:r>
            <a:r>
              <a:rPr lang="zh-CN" altLang="en-US"/>
              <a:t>神的丰富，的确这迦南美地是美好，但是毕竟只是暂时的，神必会为信靠他的人们，预备那天上永久、更美的家乡。  </a:t>
            </a:r>
            <a:endParaRPr lang="en-US" altLang="zh-CN"/>
          </a:p>
          <a:p>
            <a:r>
              <a:rPr lang="en-US" altLang="en-US">
                <a:ea typeface="新細明體" panose="02020500000000000000" pitchFamily="18" charset="-120"/>
              </a:rPr>
              <a:t>2</a:t>
            </a:r>
            <a:r>
              <a:rPr lang="zh-CN" altLang="en-US"/>
              <a:t>）生命的离去总是带给存活的人们心灵的震撼，驱使我们思想永恒与短暂的课题。</a:t>
            </a:r>
            <a:r>
              <a:rPr lang="en-US" altLang="en-US">
                <a:ea typeface="新細明體" panose="02020500000000000000" pitchFamily="18" charset="-120"/>
              </a:rPr>
              <a:t>1</a:t>
            </a:r>
            <a:r>
              <a:rPr lang="en-US" altLang="zh-CN"/>
              <a:t>》</a:t>
            </a:r>
            <a:r>
              <a:rPr lang="zh-CN" altLang="en-US"/>
              <a:t>感谢神，因为他在耶稣基督里所赐的应许，永远不会落空，必会信实地成就（林后</a:t>
            </a:r>
            <a:r>
              <a:rPr lang="en-US" altLang="en-US">
                <a:ea typeface="新細明體" panose="02020500000000000000" pitchFamily="18" charset="-120"/>
              </a:rPr>
              <a:t>1:20</a:t>
            </a:r>
            <a:r>
              <a:rPr lang="zh-CN" altLang="en-US"/>
              <a:t>）。 </a:t>
            </a:r>
            <a:r>
              <a:rPr lang="en-US" altLang="en-US">
                <a:ea typeface="新細明體" panose="02020500000000000000" pitchFamily="18" charset="-120"/>
              </a:rPr>
              <a:t>2</a:t>
            </a:r>
            <a:r>
              <a:rPr lang="en-US" altLang="zh-CN"/>
              <a:t>》</a:t>
            </a:r>
            <a:r>
              <a:rPr lang="zh-CN" altLang="en-US"/>
              <a:t>感谢神，因为虽然我们会死亡，但是他必会使我们在耶稣基督里复活，承受丰富的恩典（林前</a:t>
            </a:r>
            <a:r>
              <a:rPr lang="en-US" altLang="en-US">
                <a:ea typeface="新細明體" panose="02020500000000000000" pitchFamily="18" charset="-120"/>
              </a:rPr>
              <a:t>15:22</a:t>
            </a:r>
            <a:r>
              <a:rPr lang="zh-CN" altLang="en-US"/>
              <a:t>）。</a:t>
            </a:r>
            <a:r>
              <a:rPr lang="en-US" altLang="en-US">
                <a:ea typeface="新細明體" panose="02020500000000000000" pitchFamily="18" charset="-120"/>
              </a:rPr>
              <a:t>3</a:t>
            </a:r>
            <a:r>
              <a:rPr lang="en-US" altLang="zh-CN"/>
              <a:t>》</a:t>
            </a:r>
            <a:r>
              <a:rPr lang="zh-CN" altLang="en-US"/>
              <a:t>感谢神，因为和将来神所赐天上的荣耀相比，我们在世上的一切劳苦愁烦，都是暂时而且轻省的（林后</a:t>
            </a:r>
            <a:r>
              <a:rPr lang="en-US" altLang="en-US">
                <a:ea typeface="新細明體" panose="02020500000000000000" pitchFamily="18" charset="-120"/>
              </a:rPr>
              <a:t>4:17-18</a:t>
            </a:r>
            <a:r>
              <a:rPr lang="zh-CN" altLang="en-US"/>
              <a:t>）。所以，我们要珍惜、把握目前所有的人、事、物，但是我们的盼望却是得着神在基督里要赐给我们将来的荣耀。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5E66C972-3925-C0AF-AEEE-4C3E355318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82AF99F-F499-4C48-BD1C-0D22DBF72D7E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7E90A7-498B-E8F9-BD2E-333389A06A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2ADAB1-852B-1D6B-64A0-0DA13BBEA7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1BC77F-25CC-8CED-2BAC-C695B70C08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266DEA-FCD5-4DCA-9185-87B764F632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58631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9708DF-A130-4863-1101-9C8569722D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1E5120-B4FB-F485-D273-16AC74580D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0C95D0-9972-7E2C-85AB-7CF5C20DF8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EF1CE6-F1EC-4E1F-A453-C04A6F4AE96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06436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3330DC-26AB-0881-D0E7-AB064F8F59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787EDD-953D-D7A2-3FC7-2A0489DC1B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4A10FA-E84F-883F-18CB-3FA3A0FC96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DFB9E8-2FDB-47D9-B6DB-DB03FE107C5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343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F31805-8EEB-AE32-C347-6590AE2039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F4A7A0-11D0-210C-8580-E2DE83DB2E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58C077-124C-0B9A-EDF1-FC9C0A441C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97C3DD-F668-4495-A173-B5AAD6138C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414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79A7E1-C666-85E7-ED34-CAC4673B3F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A272C7-811A-AAF6-CFA5-6F31FB6C01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A382B2-399C-EF07-EC95-BFB64AA4CF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7FAC50-B924-47A7-977A-5C21E594C12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378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D837BD-BE5A-44C8-8563-A122105190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974E6B-45CB-F5A0-4F6B-20341DF566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733318-5CA6-FB44-08A3-FA8A8EE6CE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7DEBD-57B0-4D76-9FB4-BD6F2CE1C9C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961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6D3BD07-ACF9-A4B0-355C-254E10A02E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E8B9C2-B3C7-42B5-802C-2DA85FD1FF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A9E155D-9240-18B0-2D09-DEB031FA55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4674D-900D-4DC7-9A49-4054DB969F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942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236FB5C-214E-EAB9-4F31-8798DEA076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0C5600B-303D-AF95-DD26-B724843805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9588D58-08DF-4D0B-2849-600C8D0A43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24BC6-2116-410C-863F-4CC744F1A4B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2063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E1080B2-8A8F-F12C-85A7-468FCDFDE1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D5164BD-7509-4353-4F37-71AF7A2808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D2823B6-1E17-84D8-B665-709AE3A79B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FDCD50-810B-456C-BB96-6EE4ACD03B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5664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488C1D-EF52-BD25-AFDF-F97765643A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ECA8FF-3A9D-2551-CB71-D1C9FB73C5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5A277F-188D-8BDC-1644-2AFF0DE668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D46B6-25BA-4023-9ABE-8553181FE7C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508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4BB37F-C2DA-DA44-BE5A-33B3B6E6A4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D677FE-3B78-0DA1-FB3B-4F9975F01D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0C100B-A044-2ABC-4579-D08D2B6781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A4EF91-F27A-43DD-A2E7-E5B25AD36A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3916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106F397-E177-2DBB-5CA1-7E168AB58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ACAE92-F733-AEEE-4C66-02D6BBFD38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D2F1FE4-8811-4914-B096-7AB5EFD0849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4BEE520-95E5-4BC3-9B73-514FFB9C369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ACE33ED-14FC-41E0-832F-FE0A63DD621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0733FB2B-4C1B-4755-9117-77ED4E15F98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DAFF9BE-4746-728B-1AC0-79C5A65767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2971800"/>
            <a:ext cx="9144000" cy="1524000"/>
          </a:xfrm>
        </p:spPr>
        <p:txBody>
          <a:bodyPr/>
          <a:lstStyle/>
          <a:p>
            <a:pPr eaLnBrk="1" hangingPunct="1"/>
            <a:r>
              <a:rPr lang="zh-CN" altLang="en-US" sz="50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约书亚记</a:t>
            </a:r>
            <a:br>
              <a:rPr lang="zh-CN" altLang="en-US" sz="5000" b="1" dirty="0">
                <a:solidFill>
                  <a:srgbClr val="CC33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zh-CN" altLang="zh-TW" sz="50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</a:t>
            </a:r>
            <a:r>
              <a:rPr lang="zh-TW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</a:t>
            </a: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  最后遗命</a:t>
            </a:r>
            <a:br>
              <a:rPr lang="zh-CN" altLang="zh-TW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第二十三 </a:t>
            </a:r>
            <a:r>
              <a:rPr lang="en-US" altLang="zh-CN" sz="5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~ </a:t>
            </a:r>
            <a:r>
              <a:rPr lang="zh-TW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二十四章</a:t>
            </a:r>
            <a:br>
              <a:rPr lang="en-US" altLang="zh-TW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TW" sz="5000" b="1" dirty="0">
                <a:solidFill>
                  <a:srgbClr val="006600"/>
                </a:solidFill>
                <a:latin typeface="文新字海-簡楷" pitchFamily="2" charset="-120"/>
                <a:ea typeface="文新字海-簡楷" pitchFamily="2" charset="-120"/>
              </a:rPr>
            </a:br>
            <a:endParaRPr lang="en-US" altLang="zh-TW" sz="5000" b="1" dirty="0">
              <a:solidFill>
                <a:srgbClr val="006600"/>
              </a:solidFill>
              <a:latin typeface="文新字海-簡楷" pitchFamily="2" charset="-120"/>
              <a:ea typeface="文新字海-簡楷" pitchFamily="2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3A073602-B978-7707-33A5-AA348F2AEDF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798513" indent="-798513">
              <a:spcBef>
                <a:spcPts val="6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在第二个信息中，约书亚警戒百姓不可与外邦人联络、结亲和往来，并预言若不如此则：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798513" indent="579438">
              <a:spcBef>
                <a:spcPts val="12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（一）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必不将迦南人赶出，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798513" indent="579438">
              <a:spcBef>
                <a:spcPts val="6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（二）迦南人必成为以色列人的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网罗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4400" b="1" u="sng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798513" indent="579438">
              <a:spcBef>
                <a:spcPts val="6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（三）以色列人将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被赶出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迦南地。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22C915C4-4D0D-702C-3FDD-86B56E7F031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741363" indent="-741363"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7.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此处的“</a:t>
            </a:r>
            <a:r>
              <a:rPr lang="zh-CN" altLang="en-US" sz="4400" b="1" u="sng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联络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”与第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节的“</a:t>
            </a:r>
            <a:r>
              <a:rPr lang="zh-CN" altLang="en-US" sz="4400" b="1" u="sng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倚靠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”原文是同一字，都是描述如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夫妻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般亲密的关系（创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2:24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）。可见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与罪恶妥协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的代价是大的，终会导致我们背逆神。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62997A41-2BA6-49BF-CEFF-C1C30406A22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576263" indent="-576263">
              <a:spcBef>
                <a:spcPts val="18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在第三个信息中，约书亚强调神的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信实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，祂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信实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地应验祂的应许，祂也必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信实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地审判以色列人。假如他们背弃神的话，神的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公义和圣洁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并不因以色列人而改变，必要审判他们。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925D441E-F51D-298E-F902-492B68A9C7E0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576263" indent="-576263">
              <a:spcBef>
                <a:spcPts val="18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9.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在三个信息中，约书亚强调的是：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576263" indent="-576263">
              <a:spcBef>
                <a:spcPts val="12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因为神是信实的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赐下恩典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，所以我们要信实的倚靠祂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回应顺服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。可惜以色列人无法遵行诫命，背弃了神，以致不过 </a:t>
            </a:r>
            <a:r>
              <a:rPr lang="en-US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800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多年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整个民族就被掳至外邦。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3EEDA033-2F1D-E995-0954-744EAB482220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857250" indent="-857250">
              <a:spcBef>
                <a:spcPts val="18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10.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示剑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”是一个特别的地方，她是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亚伯拉罕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筑第一座坛的地方（创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12:6-7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），也是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雅各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筑第一座坛和丢弃偶像的地方（创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33:20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35:4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），也是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率以色列人筑第一座坛的地方（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8:30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）。如今以色列人在此再次向神立约。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61280933-459A-4F1C-8D1A-FFA4535C82B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914400" indent="-914400">
              <a:spcBef>
                <a:spcPts val="1800"/>
              </a:spcBef>
              <a:buNone/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11. 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节强调：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971550" indent="1771650">
              <a:spcBef>
                <a:spcPts val="0"/>
              </a:spcBef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神是为以色列</a:t>
            </a:r>
            <a:r>
              <a:rPr lang="zh-CN" altLang="en-US" sz="4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争战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的神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,</a:t>
            </a:r>
          </a:p>
          <a:p>
            <a:pPr marL="971550" indent="0">
              <a:spcBef>
                <a:spcPts val="1800"/>
              </a:spcBef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节则是：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971550" indent="1771650">
              <a:spcBef>
                <a:spcPts val="0"/>
              </a:spcBef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神是为以色列</a:t>
            </a:r>
            <a:r>
              <a:rPr lang="zh-CN" altLang="en-US" sz="4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供应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的神。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71084BE9-66E6-BFAE-832C-40FD67EB0F2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914400" indent="-914400">
              <a:spcBef>
                <a:spcPts val="18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12. 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约书亚激励以色列人选择他们的心志意向，由于以色列人的立即响应，所以约书亚审慎地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四次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要求他们立定心志事奉神。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204A636A-5E1F-4A61-AE3A-444AA18B41E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5943600"/>
          </a:xfrm>
        </p:spPr>
        <p:txBody>
          <a:bodyPr/>
          <a:lstStyle/>
          <a:p>
            <a:pPr marL="2054225" indent="-2054225">
              <a:spcBef>
                <a:spcPts val="400"/>
              </a:spcBef>
              <a:buNone/>
              <a:tabLst>
                <a:tab pos="914400" algn="l"/>
              </a:tabLst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13.	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一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第一次的激励，是要以色列人立下抉择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-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他们“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到底要事奉何神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998663" indent="-1998663">
              <a:spcBef>
                <a:spcPts val="400"/>
              </a:spcBef>
              <a:buNone/>
              <a:tabLst>
                <a:tab pos="914400" algn="l"/>
              </a:tabLst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第二次，则是要他们知晓“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事奉神的代价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”是高的，将会受管教。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998663" indent="-1998663">
              <a:spcBef>
                <a:spcPts val="400"/>
              </a:spcBef>
              <a:buNone/>
              <a:tabLst>
                <a:tab pos="914400" algn="l"/>
              </a:tabLst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三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第三次，则是要以色列人做下“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见证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”，正式立约。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998663" indent="-1998663">
              <a:spcBef>
                <a:spcPts val="400"/>
              </a:spcBef>
              <a:buNone/>
              <a:tabLst>
                <a:tab pos="914400" algn="l"/>
              </a:tabLst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四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第四次，则是要他们以“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行动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”来表示，除掉偶像，专心跟从神。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127E94C2-7433-4593-BD95-2EACF84BE66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762000"/>
            <a:ext cx="11430000" cy="6858000"/>
          </a:xfrm>
        </p:spPr>
        <p:txBody>
          <a:bodyPr/>
          <a:lstStyle/>
          <a:p>
            <a:pPr marL="914400" indent="-914400">
              <a:spcBef>
                <a:spcPts val="12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14.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今日要跟从主，作主门徒的我们，又何尝不是需要作如此的抉择：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971550" indent="519113">
              <a:spcBef>
                <a:spcPts val="18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（一）专心事奉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，不事奉玛门，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971550" indent="519113">
              <a:spcBef>
                <a:spcPts val="6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（二）背起自己的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十字架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，舍己，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971550" indent="519113">
              <a:spcBef>
                <a:spcPts val="6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（三）接受洗礼，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见证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主名，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971550" indent="519113">
              <a:spcBef>
                <a:spcPts val="6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（四）不贪爱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世界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，单单跟从主。</a:t>
            </a:r>
            <a:endParaRPr lang="en-US" altLang="en-US" sz="40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7AAAADA2-DB9B-4C24-8E8A-688CD4A6E2F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0" indent="0" algn="ctr">
              <a:lnSpc>
                <a:spcPts val="5200"/>
              </a:lnSpc>
              <a:spcAft>
                <a:spcPts val="600"/>
              </a:spcAft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问题讨论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约书亚对以色列人四次的挑战（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24:14-24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）内容，与我们决定作主门徒的立志，有何相同之处（太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16:24,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来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11:6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）？</a:t>
            </a:r>
            <a:endParaRPr lang="en-US" altLang="zh-CN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然而今日的基督徒与当年的以色列人最大的不同在那里（来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10:12, 14,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14:16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）？</a:t>
            </a:r>
            <a:endParaRPr lang="en-US" altLang="en-US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32491748-B496-51D4-FF9B-3992EE48EE6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685800"/>
            <a:ext cx="11430000" cy="6781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壹</a:t>
            </a:r>
            <a:r>
              <a:rPr lang="en-US" altLang="zh-CN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前言</a:t>
            </a:r>
            <a:endParaRPr lang="en-US" altLang="en-US" sz="4400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>
              <a:spcBef>
                <a:spcPts val="1200"/>
              </a:spcBef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当约书亚即将离世之前，他召集了以色列众支派的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领袖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及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百姓们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，再度重申神在他们身上所成就的应许，并激励他们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专心跟从神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，单单事奉祂。</a:t>
            </a:r>
            <a:endParaRPr lang="zh-TW" alt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581B4A61-BA61-49E1-8C39-3BB092189CA0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09600"/>
            <a:ext cx="11430000" cy="5943600"/>
          </a:xfrm>
        </p:spPr>
        <p:txBody>
          <a:bodyPr/>
          <a:lstStyle/>
          <a:p>
            <a:pPr marL="801688" indent="-801688">
              <a:spcBef>
                <a:spcPts val="600"/>
              </a:spcBef>
              <a:buNone/>
              <a:defRPr/>
            </a:pP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15.	</a:t>
            </a:r>
            <a:r>
              <a:rPr lang="zh-CN" altLang="en-US" sz="40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摩西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zh-CN" altLang="en-US" sz="40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都深知以色列人不能事奉神（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v.19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）。神甚至要摩西写下一首诗歌，预先见证以色列人的背逆（申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31:19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</a:t>
            </a:r>
            <a:endParaRPr lang="en-US" altLang="zh-CN" sz="40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801688" indent="-801688">
              <a:spcBef>
                <a:spcPts val="600"/>
              </a:spcBef>
              <a:buNone/>
              <a:defRPr/>
            </a:pP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但是他们也都深信当百姓悔改转向神的时候，</a:t>
            </a:r>
            <a:r>
              <a:rPr lang="zh-CN" altLang="en-US" sz="40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神必救赎祂的百姓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。（申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30:2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32:36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；代下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7:14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sz="40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801688" indent="-801688">
              <a:spcBef>
                <a:spcPts val="1200"/>
              </a:spcBef>
              <a:buNone/>
              <a:defRPr/>
            </a:pP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今日我们与当年的以色列人都同是软弱的人。但不同的是，我们有</a:t>
            </a:r>
            <a:r>
              <a:rPr lang="zh-CN" altLang="en-US" sz="40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圣灵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内住，永不离弃我们，祂会加添能力给我们。（约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14:17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；弗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1:14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en-US" sz="40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801688" indent="-801688">
              <a:spcBef>
                <a:spcPts val="600"/>
              </a:spcBef>
              <a:buNone/>
              <a:defRPr/>
            </a:pP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3A4FD727-B77F-97C4-1D57-F0E676D4C7D5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29999" cy="6858000"/>
          </a:xfrm>
        </p:spPr>
        <p:txBody>
          <a:bodyPr/>
          <a:lstStyle/>
          <a:p>
            <a:pPr marL="801688" indent="-801688">
              <a:spcBef>
                <a:spcPts val="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16.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这三座坟墓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约瑟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以利亚撒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做为全书的注脚，好象是三个无声的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见证人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，见证神信实地领以色列人从埃及归回，成就了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430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年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以前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的应许，也见证了神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将来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必使他们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复活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承受那更美、永远、天上的产业 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来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11:13-16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。“因为神给我们预备了更美的事，叫他们若不与我们同得，就不能完全”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来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11:40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733B9ABC-EBFD-4BAF-BCBA-EC8869E5663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762000"/>
            <a:ext cx="109728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问题讨论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将</a:t>
            </a:r>
            <a:r>
              <a:rPr lang="en-US" altLang="en-US" sz="4400" b="1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4400" b="1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三座坟墓</a:t>
            </a:r>
            <a:r>
              <a:rPr lang="en-US" altLang="en-US" sz="4400" b="1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的描述做为约书亚记全书的结语，也做为一个时代的落幕，这事对你有何感想？是否对你的人生观有所冲击呢？</a:t>
            </a:r>
            <a:endParaRPr lang="en-US" altLang="zh-CN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（林后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1:20,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林前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15:22,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林后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4:17-18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 </a:t>
            </a:r>
            <a:endParaRPr lang="en-US" altLang="en-US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>
            <a:extLst>
              <a:ext uri="{FF2B5EF4-FFF2-40B4-BE49-F238E27FC236}">
                <a16:creationId xmlns:a16="http://schemas.microsoft.com/office/drawing/2014/main" id="{DDE9FAFF-63F8-6686-7C45-E89701B11D5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肆</a:t>
            </a:r>
            <a:r>
              <a:rPr lang="en-US" altLang="zh-CN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结论</a:t>
            </a:r>
            <a:endParaRPr lang="en-US" altLang="en-US" sz="4400" b="1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这段经文启示出“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神的信实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”，但同时也表露出人的软弱。人常在“属灵的事情上妥协”，若不是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神的怜恤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，无人能信实地跟随主。</a:t>
            </a:r>
            <a:endParaRPr lang="en-US" altLang="zh-CN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在跟随主的过程里，我们也看到了谨守“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神的话语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”的重要。这将使我们不偏离左右，专心跟随主。</a:t>
            </a:r>
            <a:endParaRPr lang="en-US" alt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8">
            <a:extLst>
              <a:ext uri="{FF2B5EF4-FFF2-40B4-BE49-F238E27FC236}">
                <a16:creationId xmlns:a16="http://schemas.microsoft.com/office/drawing/2014/main" id="{4CE19F14-CBFC-7021-DE4C-87764D243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2" t="25043" r="6413" b="29218"/>
          <a:stretch>
            <a:fillRect/>
          </a:stretch>
        </p:blipFill>
        <p:spPr bwMode="auto">
          <a:xfrm>
            <a:off x="515936" y="609600"/>
            <a:ext cx="11142663" cy="5638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E2E94ED-0D1E-D7DF-4AA0-594DDD90B536}"/>
              </a:ext>
            </a:extLst>
          </p:cNvPr>
          <p:cNvSpPr txBox="1"/>
          <p:nvPr/>
        </p:nvSpPr>
        <p:spPr>
          <a:xfrm>
            <a:off x="914400" y="1143000"/>
            <a:ext cx="4713150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贰</a:t>
            </a:r>
            <a:r>
              <a:rPr lang="en-US" altLang="zh-CN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 </a:t>
            </a:r>
            <a:r>
              <a:rPr lang="zh-CN" altLang="en-US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本书结构大纲</a:t>
            </a:r>
            <a:endParaRPr lang="en-US" sz="4400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16DE6200-32D0-E9D3-7294-FC299848470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叁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‧ 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经文解释及应用</a:t>
            </a:r>
            <a:endParaRPr lang="en-US" altLang="en-US" sz="4400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576263" indent="-576263">
              <a:spcBef>
                <a:spcPts val="1200"/>
              </a:spcBef>
              <a:buNone/>
              <a:tabLst>
                <a:tab pos="576263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1. 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约书亚活到</a:t>
            </a:r>
            <a:r>
              <a:rPr lang="en-US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110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岁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，若是他与迦勒年纪相仿，则此时已是分地后约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年。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66D78CD9-583D-40E1-1E41-E3D50539961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  <a:tabLst>
                <a:tab pos="576263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在第一段信息中，他主要强调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endParaRPr lang="en-US" altLang="zh-CN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1828800">
              <a:spcBef>
                <a:spcPts val="1800"/>
              </a:spcBef>
              <a:buNone/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（一）争战的是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endParaRPr lang="en-US" altLang="zh-CN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1828800">
              <a:spcBef>
                <a:spcPts val="1200"/>
              </a:spcBef>
              <a:buNone/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（二）神必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信实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地将仇敌赶出，</a:t>
            </a:r>
            <a:endParaRPr lang="en-US" altLang="zh-CN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1828800">
              <a:spcBef>
                <a:spcPts val="1200"/>
              </a:spcBef>
              <a:buNone/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（三）以色列人要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信靠神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B72B975E-4ED4-0109-3AC7-BECBDEDFD09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576263" indent="-576263">
              <a:spcBef>
                <a:spcPts val="18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神总是先将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恩典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给人，然后才要人回应来事奉祂（林前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15:10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2D4CA371-CA43-FF01-7160-F4A883360D6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576263" indent="-576263">
              <a:spcBef>
                <a:spcPts val="12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从第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节中我们可以看到以色列人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享受恩典的秘诀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即在于此，与进迦南前神对他们的劝勉（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1:7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完全一样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，彼此互相辉映。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ACE64A3C-9A1A-CCF8-AE5C-F3C37315012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533400" y="1834444"/>
            <a:ext cx="4800600" cy="3276600"/>
          </a:xfrm>
          <a:ln w="57150">
            <a:solidFill>
              <a:srgbClr val="0033CC"/>
            </a:solidFill>
          </a:ln>
        </p:spPr>
        <p:txBody>
          <a:bodyPr/>
          <a:lstStyle/>
          <a:p>
            <a:pPr marL="741363" indent="-741363">
              <a:spcBef>
                <a:spcPts val="1200"/>
              </a:spcBef>
              <a:buNone/>
            </a:pPr>
            <a:r>
              <a:rPr lang="en-US" altLang="zh-CN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一</a:t>
            </a:r>
            <a:r>
              <a:rPr lang="en-US" altLang="zh-CN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不可偏离律法</a:t>
            </a:r>
            <a:endParaRPr lang="en-US" altLang="zh-CN" sz="36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741363" indent="-741363">
              <a:spcBef>
                <a:spcPts val="600"/>
              </a:spcBef>
              <a:buNone/>
            </a:pPr>
            <a:r>
              <a:rPr lang="en-US" altLang="zh-CN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</a:t>
            </a:r>
            <a:r>
              <a:rPr lang="en-US" altLang="zh-CN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不可与外邦人搀杂</a:t>
            </a:r>
            <a:endParaRPr lang="en-US" altLang="zh-CN" sz="36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741363" indent="-741363">
              <a:spcBef>
                <a:spcPts val="600"/>
              </a:spcBef>
              <a:buNone/>
            </a:pPr>
            <a:r>
              <a:rPr lang="en-US" altLang="zh-CN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三</a:t>
            </a:r>
            <a:r>
              <a:rPr lang="en-US" altLang="zh-CN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不可题别神的名</a:t>
            </a:r>
            <a:endParaRPr lang="en-US" altLang="zh-CN" sz="36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741363" indent="-741363">
              <a:spcBef>
                <a:spcPts val="600"/>
              </a:spcBef>
              <a:buNone/>
            </a:pPr>
            <a:r>
              <a:rPr lang="en-US" altLang="zh-CN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四</a:t>
            </a:r>
            <a:r>
              <a:rPr lang="en-US" altLang="zh-CN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不可指别的神起誓</a:t>
            </a:r>
            <a:endParaRPr lang="en-US" altLang="zh-CN" sz="36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741363" indent="-741363">
              <a:spcBef>
                <a:spcPts val="600"/>
              </a:spcBef>
              <a:buNone/>
            </a:pPr>
            <a:r>
              <a:rPr lang="en-US" altLang="zh-CN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五</a:t>
            </a:r>
            <a:r>
              <a:rPr lang="en-US" altLang="zh-CN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3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不可事奉叩拜别神</a:t>
            </a:r>
            <a:endParaRPr lang="en-US" altLang="en-US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8D65264F-BC0B-C9C1-4A15-F0376D378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"/>
            <a:ext cx="4800600" cy="1219200"/>
          </a:xfrm>
          <a:prstGeom prst="rect">
            <a:avLst/>
          </a:prstGeom>
          <a:noFill/>
          <a:ln w="57150">
            <a:solidFill>
              <a:srgbClr val="00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63550" indent="-463550">
              <a:spcBef>
                <a:spcPts val="600"/>
              </a:spcBef>
              <a:buFontTx/>
              <a:buNone/>
            </a:pPr>
            <a:r>
              <a:rPr lang="en-US" altLang="zh-CN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5. </a:t>
            </a:r>
            <a:r>
              <a:rPr lang="zh-CN" altLang="en-US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在谨守遵行律法上，约书亚警告百姓：</a:t>
            </a:r>
            <a:endParaRPr lang="en-US" altLang="zh-CN" sz="3600" b="1" kern="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3C1FDBF-D3FA-E676-4F89-2FD8F2EF7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122" y="826911"/>
            <a:ext cx="5788378" cy="762000"/>
          </a:xfrm>
          <a:prstGeom prst="rect">
            <a:avLst/>
          </a:prstGeom>
          <a:noFill/>
          <a:ln w="571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600"/>
              </a:spcBef>
              <a:buFontTx/>
              <a:buNone/>
            </a:pPr>
            <a:r>
              <a:rPr lang="zh-CN" altLang="en-US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对今日基督徒来说，犹如</a:t>
            </a:r>
            <a:r>
              <a:rPr lang="en-US" altLang="zh-CN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B24977-6D5C-9779-E930-3D798BA89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0" y="1817511"/>
            <a:ext cx="5791200" cy="3276600"/>
          </a:xfrm>
          <a:prstGeom prst="rect">
            <a:avLst/>
          </a:prstGeom>
          <a:noFill/>
          <a:ln w="571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600"/>
              </a:spcBef>
              <a:buFontTx/>
              <a:buNone/>
            </a:pPr>
            <a:r>
              <a:rPr lang="en-US" altLang="zh-CN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一</a:t>
            </a:r>
            <a:r>
              <a:rPr lang="en-US" altLang="zh-CN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不可</a:t>
            </a:r>
            <a:r>
              <a:rPr lang="zh-CN" altLang="en-US" sz="3600" b="1" u="sng" kern="0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厌弃神的话</a:t>
            </a:r>
            <a:endParaRPr lang="en-US" altLang="zh-CN" sz="3600" b="1" u="sng" kern="0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FontTx/>
              <a:buNone/>
            </a:pPr>
            <a:r>
              <a:rPr lang="en-US" altLang="zh-CN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</a:t>
            </a:r>
            <a:r>
              <a:rPr lang="en-US" altLang="zh-CN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不可爱世界</a:t>
            </a:r>
            <a:r>
              <a:rPr lang="zh-CN" altLang="en-US" sz="3600" b="1" u="sng" kern="0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与小罪妥协</a:t>
            </a:r>
            <a:endParaRPr lang="en-US" altLang="zh-CN" sz="3600" b="1" u="sng" kern="0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FontTx/>
              <a:buNone/>
            </a:pPr>
            <a:r>
              <a:rPr lang="en-US" altLang="zh-CN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三</a:t>
            </a:r>
            <a:r>
              <a:rPr lang="en-US" altLang="zh-CN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不可戏笑讲</a:t>
            </a:r>
            <a:r>
              <a:rPr lang="zh-CN" altLang="en-US" sz="3600" b="1" u="sng" kern="0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污秽的言语</a:t>
            </a:r>
            <a:endParaRPr lang="en-US" altLang="zh-CN" sz="3600" b="1" u="sng" kern="0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FontTx/>
              <a:buNone/>
            </a:pPr>
            <a:r>
              <a:rPr lang="en-US" altLang="zh-CN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四</a:t>
            </a:r>
            <a:r>
              <a:rPr lang="en-US" altLang="zh-CN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不可虚浮</a:t>
            </a:r>
            <a:r>
              <a:rPr lang="zh-CN" altLang="en-US" sz="3600" b="1" u="sng" kern="0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说谎</a:t>
            </a:r>
            <a:endParaRPr lang="en-US" altLang="zh-CN" sz="3600" b="1" u="sng" kern="0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FontTx/>
              <a:buNone/>
            </a:pPr>
            <a:r>
              <a:rPr lang="en-US" altLang="zh-CN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五</a:t>
            </a:r>
            <a:r>
              <a:rPr lang="en-US" altLang="zh-CN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36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不可背弃神</a:t>
            </a:r>
            <a:r>
              <a:rPr lang="zh-CN" altLang="en-US" sz="3600" b="1" u="sng" kern="0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拜偶像</a:t>
            </a:r>
            <a:endParaRPr lang="en-US" altLang="zh-CN" sz="4000" b="1" kern="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9A3A0BF-E5AB-B25A-941D-A622AC855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297311"/>
            <a:ext cx="11430000" cy="1275644"/>
          </a:xfrm>
          <a:prstGeom prst="rect">
            <a:avLst/>
          </a:prstGeom>
          <a:noFill/>
          <a:ln w="5715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FontTx/>
              <a:buNone/>
            </a:pPr>
            <a:r>
              <a:rPr lang="zh-CN" altLang="en-US" sz="40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罪恶都是从</a:t>
            </a:r>
            <a:r>
              <a:rPr lang="zh-CN" altLang="en-US" sz="4000" b="1" u="sng" kern="0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小处</a:t>
            </a:r>
            <a:r>
              <a:rPr lang="zh-CN" altLang="en-US" sz="40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来引诱我们，愿我们对罪恶敏感，靠</a:t>
            </a:r>
            <a:r>
              <a:rPr lang="zh-CN" altLang="en-US" sz="4000" b="1" u="sng" kern="0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神的话语</a:t>
            </a:r>
            <a:r>
              <a:rPr lang="zh-CN" altLang="en-US" sz="40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来洁净我们（诗</a:t>
            </a:r>
            <a:r>
              <a:rPr lang="en-US" altLang="en-US" sz="40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119:133</a:t>
            </a:r>
            <a:r>
              <a:rPr lang="zh-CN" altLang="en-US" sz="4000" b="1" kern="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</a:t>
            </a:r>
            <a:endParaRPr lang="en-US" altLang="en-US" sz="4000" b="1" kern="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A26ADDC6-FCA4-4534-951E-C4DFD1169AD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762000"/>
            <a:ext cx="109728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问题讨论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约书亚对以色列官长及百姓再三叮咛的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是针对军事上？道德上？还是属灵上的问题？为什么？从他对众人的劝勉上（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23:6-8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），如何应用到今日基督徒的生活上？</a:t>
            </a:r>
            <a:endParaRPr lang="en-US" altLang="zh-CN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  <a:defRPr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（太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6:33,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罗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12:1-2,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弗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5:3-4,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约一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5:21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en-US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22480</TotalTime>
  <Words>2372</Words>
  <Application>Microsoft Office PowerPoint</Application>
  <PresentationFormat>Widescreen</PresentationFormat>
  <Paragraphs>78</Paragraphs>
  <Slides>23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KaiTi</vt:lpstr>
      <vt:lpstr>新細明體</vt:lpstr>
      <vt:lpstr>文新字海-簡楷</vt:lpstr>
      <vt:lpstr>Arial</vt:lpstr>
      <vt:lpstr>Calibri</vt:lpstr>
      <vt:lpstr>Times New Roman</vt:lpstr>
      <vt:lpstr>Default Design</vt:lpstr>
      <vt:lpstr>约书亚记  第十课  最后遗命 第二十三 ~ 二十四章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GPCCC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創世記課程計劃</dc:title>
  <dc:creator>K F Yang</dc:creator>
  <cp:lastModifiedBy>Kuang-Fu</cp:lastModifiedBy>
  <cp:revision>1098</cp:revision>
  <dcterms:created xsi:type="dcterms:W3CDTF">2008-12-04T21:22:28Z</dcterms:created>
  <dcterms:modified xsi:type="dcterms:W3CDTF">2025-09-13T04:14:07Z</dcterms:modified>
</cp:coreProperties>
</file>