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00" r:id="rId2"/>
    <p:sldId id="708" r:id="rId3"/>
    <p:sldId id="1062" r:id="rId4"/>
    <p:sldId id="1089" r:id="rId5"/>
    <p:sldId id="1077" r:id="rId6"/>
    <p:sldId id="1078" r:id="rId7"/>
    <p:sldId id="1120" r:id="rId8"/>
    <p:sldId id="1079" r:id="rId9"/>
    <p:sldId id="1121" r:id="rId10"/>
    <p:sldId id="1122" r:id="rId11"/>
    <p:sldId id="1123" r:id="rId12"/>
    <p:sldId id="1124" r:id="rId13"/>
    <p:sldId id="1125" r:id="rId14"/>
    <p:sldId id="1084" r:id="rId15"/>
    <p:sldId id="1095" r:id="rId16"/>
    <p:sldId id="1103" r:id="rId17"/>
    <p:sldId id="1104" r:id="rId18"/>
    <p:sldId id="1105" r:id="rId19"/>
  </p:sldIdLst>
  <p:sldSz cx="12192000" cy="6858000"/>
  <p:notesSz cx="6950075" cy="92360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b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33CC"/>
    <a:srgbClr val="008000"/>
    <a:srgbClr val="CC0066"/>
    <a:srgbClr val="6600FF"/>
    <a:srgbClr val="33CC33"/>
    <a:srgbClr val="CC3300"/>
    <a:srgbClr val="FF9933"/>
    <a:srgbClr val="8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777" autoAdjust="0"/>
    <p:restoredTop sz="94010" autoAdjust="0"/>
  </p:normalViewPr>
  <p:slideViewPr>
    <p:cSldViewPr showGuides="1">
      <p:cViewPr varScale="1">
        <p:scale>
          <a:sx n="99" d="100"/>
          <a:sy n="99" d="100"/>
        </p:scale>
        <p:origin x="906" y="-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-211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714" name="Rectangle 2">
            <a:extLst>
              <a:ext uri="{FF2B5EF4-FFF2-40B4-BE49-F238E27FC236}">
                <a16:creationId xmlns:a16="http://schemas.microsoft.com/office/drawing/2014/main" id="{5C04246F-5F18-4614-A706-A294DE1160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5" name="Rectangle 3">
            <a:extLst>
              <a:ext uri="{FF2B5EF4-FFF2-40B4-BE49-F238E27FC236}">
                <a16:creationId xmlns:a16="http://schemas.microsoft.com/office/drawing/2014/main" id="{5049F509-3F9C-4F27-9DFE-22ECB7F01EB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6" name="Rectangle 4">
            <a:extLst>
              <a:ext uri="{FF2B5EF4-FFF2-40B4-BE49-F238E27FC236}">
                <a16:creationId xmlns:a16="http://schemas.microsoft.com/office/drawing/2014/main" id="{4CA8763B-FD25-42A6-BC52-29040387CCF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99717" name="Rectangle 5">
            <a:extLst>
              <a:ext uri="{FF2B5EF4-FFF2-40B4-BE49-F238E27FC236}">
                <a16:creationId xmlns:a16="http://schemas.microsoft.com/office/drawing/2014/main" id="{52DA4B3F-A0A2-4F60-9364-DA9B93E5BC6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D6984289-0A35-4C60-A254-29F2E0D58D8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A181F9-21CC-4C62-8819-1429AFE339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224102-F0E9-47A8-949F-828784CEBC8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CC2F24A-148C-4E1B-BEA0-956A58D0CDF6}" type="datetimeFigureOut">
              <a:rPr lang="en-US"/>
              <a:pPr>
                <a:defRPr/>
              </a:pPr>
              <a:t>9/12/2025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EA8B5E7-0C68-4F46-954C-5F7C76EF16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2150"/>
            <a:ext cx="61563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14E1B6D-59EB-4B45-8DB2-2E0809D995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311549-0CBF-4061-B029-BCCB3D0E72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C635D-60A3-472F-B9D6-617FAC59B6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D774BE5-F3B5-4179-8D1B-8C1571FE00C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>
            <a:extLst>
              <a:ext uri="{FF2B5EF4-FFF2-40B4-BE49-F238E27FC236}">
                <a16:creationId xmlns:a16="http://schemas.microsoft.com/office/drawing/2014/main" id="{0CEA0AC3-EEFD-BB30-59CC-75B291F7E6A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6875" y="692150"/>
            <a:ext cx="6156325" cy="34639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>
            <a:extLst>
              <a:ext uri="{FF2B5EF4-FFF2-40B4-BE49-F238E27FC236}">
                <a16:creationId xmlns:a16="http://schemas.microsoft.com/office/drawing/2014/main" id="{012FDAB0-3902-5766-96C4-EB6B16E04D3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>
              <a:ea typeface="新細明體" panose="02020500000000000000" pitchFamily="18" charset="-120"/>
            </a:endParaRPr>
          </a:p>
        </p:txBody>
      </p:sp>
      <p:sp>
        <p:nvSpPr>
          <p:cNvPr id="19460" name="Slide Number Placeholder 3">
            <a:extLst>
              <a:ext uri="{FF2B5EF4-FFF2-40B4-BE49-F238E27FC236}">
                <a16:creationId xmlns:a16="http://schemas.microsoft.com/office/drawing/2014/main" id="{DC60E9CD-E365-A43D-5576-663B911FBD5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504393F0-127C-4691-9222-13C313BE0DF0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9800A2F-FC6F-7B4C-9A50-108BE981A3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2581B0-3999-0AB8-3F94-7530926A42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0CBFB0-E464-96AF-28D0-E1AD845BE6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65A4A5-F2CD-41B4-A364-C575EE84B5A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487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B280DF-BA37-BCA0-C943-A664D19DB7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9E875C-D583-90BA-9498-BE42C6DFED1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1C1CFE-6623-5FB9-06BF-D171AFCE5C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371E7C-CA49-4618-A973-3E2FBEA816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73323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519984E-43BF-A024-E499-CA4FC264D3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410DAA9-D262-34D1-3D0B-F04F5E02F6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2707E5-C55F-E91B-575B-12F238C7C1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7AFF28-2EF7-47DD-9861-1F0DE9A8634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861903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7891446-3E4D-D9B0-9A00-25BB3B7255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A17EE3-DBDF-3249-D1F1-BA81084BC5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8BCFD13-7F59-84A2-08B7-54153C6E83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BC3DCB-2300-4F3D-BD7F-1B94A6ADB5F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83814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0FE41C-A90B-55AD-FB21-199F5FDDB8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344D528-1E4C-C404-BD79-6138D92FF5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68A27F-A8C9-96A4-CD8C-1BA5227E37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E91FAF-9CF9-4EE2-AA34-5921980F92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5311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96BB9A-8F06-E6D7-F21E-8BB1B8A7D9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E2EACC-D7D5-D68C-5D1C-9CCE354CF8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A2F812-BF8E-A323-FA53-CBF5CB8732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C64647-C81E-4321-92BF-1105C8C7AFA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4133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C801FCB-7882-976B-6D58-AD0600E0F7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C325ED7-B836-3D2D-9A91-6F533C9E02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A18E63D-EC58-5786-83B7-EA64684268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43CC1A-0942-4864-B18E-D1DECB01B92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51610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AA197BE-463C-D686-2516-7E6F8EAF9B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5802E13-85F7-8F15-D736-01702E48AB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858672F-48D6-587C-50E4-0E0C247DC5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37F559-12E8-43A0-B362-3011A351F1C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20155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4B08BA2-3FB1-A390-A46F-7838F1C74F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7517002-CD02-24AC-D385-460F263B35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4AC6728-4C86-44C2-C372-94D7980A27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0C038B-3F22-45EE-A68E-BC5E9C62165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15098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84DC73-A393-B6F6-9708-3F0EEBF1DB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0FF8D-592F-8F8C-2E75-891EFC9E70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15CDAA-2633-049C-3C0C-6080C06494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304FEE-089C-4704-BF66-259D1715C6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09008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BDE398-CC4B-16A9-5C1E-5ECB939B30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87E945F-ED3D-EC3B-03C7-948F0ED094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C4E6EA-894E-2A7A-A9B3-3483B46A55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8230F4-9475-4D37-A16F-A30CF4DFF6C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73857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3223F57-D108-BE34-361C-064566D2EE0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8F6662C-9B3D-BE08-FD22-0B6B640AB8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D56AD4A-B54F-4B75-867C-F76C1CA684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D927F58-7018-484A-9FD9-21E15A6E521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1F2E67A-21E6-4ED7-A433-FE58BCE2AF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3890723F-57BC-41CF-8128-B29A14FE2F4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217408B9-1498-87D3-9FF9-4ABC4FE428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2895600"/>
            <a:ext cx="9144000" cy="1524000"/>
          </a:xfrm>
        </p:spPr>
        <p:txBody>
          <a:bodyPr/>
          <a:lstStyle/>
          <a:p>
            <a:pPr eaLnBrk="1" hangingPunct="1"/>
            <a:r>
              <a:rPr lang="zh-CN" altLang="en-US" sz="50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约书亚记</a:t>
            </a:r>
            <a:br>
              <a:rPr lang="zh-CN" altLang="en-US" sz="5000" b="1" dirty="0">
                <a:solidFill>
                  <a:srgbClr val="CC33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zh-CN" altLang="zh-TW" sz="5000" b="1" dirty="0"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第</a:t>
            </a:r>
            <a:r>
              <a:rPr lang="zh-TW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十一</a:t>
            </a: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课  总结</a:t>
            </a:r>
            <a:br>
              <a:rPr lang="zh-CN" altLang="zh-TW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r>
              <a:rPr lang="zh-CN" altLang="en-US" sz="54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约书亚记与基督徒生活</a:t>
            </a:r>
            <a:br>
              <a:rPr lang="en-US" altLang="zh-TW" sz="5000" b="1" dirty="0">
                <a:solidFill>
                  <a:srgbClr val="008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br>
              <a:rPr lang="en-US" altLang="zh-TW" sz="5000" b="1" dirty="0">
                <a:solidFill>
                  <a:srgbClr val="0066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</a:br>
            <a:endParaRPr lang="en-US" altLang="zh-TW" sz="5000" b="1" dirty="0">
              <a:solidFill>
                <a:srgbClr val="0066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>
            <a:extLst>
              <a:ext uri="{FF2B5EF4-FFF2-40B4-BE49-F238E27FC236}">
                <a16:creationId xmlns:a16="http://schemas.microsoft.com/office/drawing/2014/main" id="{2BBFEED5-9F1B-56FC-2F82-486CDB7EAEA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（二）约书亚记中的预表</a:t>
            </a:r>
            <a:endParaRPr lang="en-US" altLang="en-US" sz="4400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”预表新约中的“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基督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——</a:t>
            </a: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“要领许多的儿子进荣耀里去”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来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2:10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约但河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”预表属灵的“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突破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”，是靠着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    信心经历的 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可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9:23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>
            <a:extLst>
              <a:ext uri="{FF2B5EF4-FFF2-40B4-BE49-F238E27FC236}">
                <a16:creationId xmlns:a16="http://schemas.microsoft.com/office/drawing/2014/main" id="{4451CBC9-482D-466C-AFAE-2AF319D08CED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  <a:defRPr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（二）约书亚记中的预表</a:t>
            </a:r>
            <a:endParaRPr lang="en-US" altLang="en-US" sz="4400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568325" indent="-568325">
              <a:spcBef>
                <a:spcPts val="2400"/>
              </a:spcBef>
              <a:buNone/>
              <a:defRPr/>
            </a:pP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迦南地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”预表基督徒“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争战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的人生”。在其中有争战，有得胜，也有失败，惟有靠主才能站立（林后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2:14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568325" indent="-568325">
              <a:spcBef>
                <a:spcPts val="1800"/>
              </a:spcBef>
              <a:buNone/>
              <a:defRPr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逃城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”预表 “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基督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-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“如今那些在基督耶稣里的就不定罪了（罗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8:1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）”。</a:t>
            </a:r>
            <a:endParaRPr lang="en-US" altLang="en-US" sz="40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E4DC73A4-0A70-4827-87AB-3943D27D8A0E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2400"/>
              </a:spcAft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（三）约书亚记与以弗所书的比较</a:t>
            </a:r>
            <a:endParaRPr lang="en-US" altLang="en-US" sz="4400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1. 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二者都是为蒙神拣选的人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所预备</a:t>
            </a:r>
            <a:endParaRPr lang="en-US" altLang="zh-CN" sz="4000" b="1" u="sng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40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迦南地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赐给以色列人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天上福气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赐给基督徒</a:t>
            </a:r>
            <a:endParaRPr lang="en-US" altLang="zh-CN" sz="40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2400"/>
              </a:spcBef>
              <a:spcAft>
                <a:spcPts val="300"/>
              </a:spcAft>
              <a:buNone/>
            </a:pP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二者都是神拣选争战的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元帅</a:t>
            </a:r>
            <a:endParaRPr lang="en-US" altLang="zh-CN" sz="4000" b="1" u="sng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40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率领以色列人</a:t>
            </a:r>
            <a:r>
              <a:rPr lang="en-US" altLang="zh-CN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基督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为教会作万有的元首</a:t>
            </a:r>
            <a:endParaRPr lang="en-US" altLang="zh-CN" sz="40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2400"/>
              </a:spcBef>
              <a:spcAft>
                <a:spcPts val="300"/>
              </a:spcAft>
              <a:buNone/>
            </a:pPr>
            <a:r>
              <a:rPr lang="en-US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二者都是藉着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信心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而得到恩典</a:t>
            </a:r>
            <a:endParaRPr lang="en-US" altLang="zh-CN" sz="4000" b="1" u="sng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40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信心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承受地业</a:t>
            </a:r>
            <a:r>
              <a:rPr lang="zh-CN" altLang="en-US" sz="40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            </a:t>
            </a:r>
            <a:r>
              <a:rPr lang="zh-CN" altLang="en-US" sz="40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信心</a:t>
            </a:r>
            <a:r>
              <a:rPr lang="zh-CN" altLang="en-US" sz="40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承受恩典</a:t>
            </a:r>
            <a:endParaRPr lang="en-US" altLang="zh-CN" sz="40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zh-CN" sz="36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E3185C8D-464C-E1C4-9699-774D846C846F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（三）约书亚记与以弗所书的比较</a:t>
            </a:r>
            <a:endParaRPr lang="en-US" altLang="en-US" sz="4400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二者都是神特别的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启示</a:t>
            </a:r>
            <a:r>
              <a:rPr lang="en-US" altLang="zh-CN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使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万民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都知道耶和华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使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天上执政、掌权的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得知主基督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5.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二者都是有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争战</a:t>
            </a:r>
            <a:endParaRPr lang="en-US" altLang="zh-CN" sz="4400" b="1" u="sng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CN" altLang="en-US" sz="4400" b="1" dirty="0">
                <a:solidFill>
                  <a:srgbClr val="008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迦南七族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争战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天空属灵气的恶魔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争战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9">
            <a:extLst>
              <a:ext uri="{FF2B5EF4-FFF2-40B4-BE49-F238E27FC236}">
                <a16:creationId xmlns:a16="http://schemas.microsoft.com/office/drawing/2014/main" id="{3D744CAD-5043-360E-1925-CF892DF7AF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18" t="20695" r="11630" b="6609"/>
          <a:stretch>
            <a:fillRect/>
          </a:stretch>
        </p:blipFill>
        <p:spPr bwMode="auto">
          <a:xfrm>
            <a:off x="685800" y="248007"/>
            <a:ext cx="10820400" cy="6302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292BE7D1-1902-9A73-0589-5C674970B94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 algn="ctr">
              <a:spcBef>
                <a:spcPts val="18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叁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结论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“你当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刚强壮胆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，不要惧怕，也不要惊惶，因为你无论往那里去，耶和华你的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神必与你同在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（书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1:9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）。”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73BAD8C5-9611-F0B5-2E42-DF63A7E099C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1143000"/>
            <a:ext cx="10972800" cy="6858000"/>
          </a:xfrm>
        </p:spPr>
        <p:txBody>
          <a:bodyPr/>
          <a:lstStyle/>
          <a:p>
            <a:pPr marL="0" indent="0" algn="ctr">
              <a:lnSpc>
                <a:spcPts val="5200"/>
              </a:lnSpc>
              <a:spcBef>
                <a:spcPts val="18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肆</a:t>
            </a:r>
            <a:r>
              <a:rPr lang="en-US" altLang="zh-CN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问题讨论</a:t>
            </a:r>
            <a:endParaRPr lang="en-US" altLang="en-US" sz="4400" b="1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655763" indent="-1655763">
              <a:spcBef>
                <a:spcPts val="1800"/>
              </a:spcBef>
              <a:buNone/>
            </a:pPr>
            <a:r>
              <a:rPr lang="zh-CN" altLang="en-US" sz="4400" b="1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（一）整本约书亚记你最深刻的经文或事件是那一段（节），原因在那里？</a:t>
            </a:r>
            <a:endParaRPr lang="en-US" altLang="en-US" sz="4400" b="1" dirty="0">
              <a:solidFill>
                <a:srgbClr val="0033CC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2DF50979-2F27-D519-9136-943D2DF13C24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11430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1800"/>
              </a:spcBef>
              <a:buNone/>
            </a:pPr>
            <a:r>
              <a:rPr lang="zh-CN" altLang="en-US" sz="40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肆</a:t>
            </a:r>
            <a:r>
              <a:rPr lang="en-US" altLang="zh-CN" sz="40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0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问题讨论</a:t>
            </a:r>
            <a:endParaRPr lang="en-US" altLang="en-US" sz="4000" b="1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539875" indent="-1539875">
              <a:spcBef>
                <a:spcPts val="1800"/>
              </a:spcBef>
              <a:buNone/>
            </a:pPr>
            <a:r>
              <a:rPr lang="zh-CN" altLang="en-US" sz="4000" b="1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（二）你觉得约书亚记一书对于以色列人最大的价值是什么？若运用在基督徒身上的话，它最大的价值又是什么？</a:t>
            </a:r>
            <a:endParaRPr lang="en-US" altLang="en-US" sz="4000" b="1" dirty="0">
              <a:solidFill>
                <a:srgbClr val="0033CC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>
            <a:extLst>
              <a:ext uri="{FF2B5EF4-FFF2-40B4-BE49-F238E27FC236}">
                <a16:creationId xmlns:a16="http://schemas.microsoft.com/office/drawing/2014/main" id="{D747C646-742C-9B5D-8202-5DC2E36394C8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609600" y="1219200"/>
            <a:ext cx="10972800" cy="6858000"/>
          </a:xfrm>
        </p:spPr>
        <p:txBody>
          <a:bodyPr/>
          <a:lstStyle/>
          <a:p>
            <a:pPr marL="0" indent="0" algn="ctr">
              <a:spcBef>
                <a:spcPts val="1800"/>
              </a:spcBef>
              <a:buNone/>
            </a:pPr>
            <a:r>
              <a:rPr lang="zh-CN" altLang="en-US" sz="40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肆</a:t>
            </a:r>
            <a:r>
              <a:rPr lang="en-US" altLang="zh-CN" sz="40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‧ </a:t>
            </a:r>
            <a:r>
              <a:rPr lang="zh-CN" altLang="en-US" sz="4000" b="1" u="sng" dirty="0">
                <a:solidFill>
                  <a:srgbClr val="80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问题讨论</a:t>
            </a:r>
            <a:endParaRPr lang="en-US" altLang="en-US" sz="4000" b="1" u="sng" dirty="0">
              <a:solidFill>
                <a:srgbClr val="80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1597025" indent="-1597025">
              <a:spcBef>
                <a:spcPts val="1800"/>
              </a:spcBef>
              <a:buNone/>
            </a:pPr>
            <a:r>
              <a:rPr lang="zh-CN" altLang="en-US" sz="4000" b="1" dirty="0">
                <a:solidFill>
                  <a:srgbClr val="0033CC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（三）你可否分享一下，读完约书亚记后，对你有何具体的影响（改变）？</a:t>
            </a:r>
            <a:endParaRPr lang="en-US" altLang="en-US" sz="4000" b="1" dirty="0">
              <a:solidFill>
                <a:srgbClr val="0033CC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>
            <a:extLst>
              <a:ext uri="{FF2B5EF4-FFF2-40B4-BE49-F238E27FC236}">
                <a16:creationId xmlns:a16="http://schemas.microsoft.com/office/drawing/2014/main" id="{CE401756-D7BD-149B-F2FC-0731738F827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81000" y="685800"/>
            <a:ext cx="11430000" cy="6781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壹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前言</a:t>
            </a:r>
            <a:endParaRPr lang="en-US" altLang="en-US" sz="4400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spcBef>
                <a:spcPts val="1200"/>
              </a:spcBef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“约书亚记”记载了以色列人争战迦南地前的准备，迦南地的战争经过，争战胜利后的分地，以及约书亚最后的遗言，文中的时间几乎涵盖了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32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年之久，全书主题最主要是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述史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，表明神如何地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信实地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成就祂向以色列人的列祖所说的应许。</a:t>
            </a:r>
            <a:endParaRPr lang="zh-TW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>
            <a:extLst>
              <a:ext uri="{FF2B5EF4-FFF2-40B4-BE49-F238E27FC236}">
                <a16:creationId xmlns:a16="http://schemas.microsoft.com/office/drawing/2014/main" id="{8CBD887C-727E-1552-20EB-4A669BF09EA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贰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约书亚记与基督徒生活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（一）争战的人生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毫无疑问地，“约书亚记”是一本“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争战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之书”，但也是一本“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得胜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之书”，对当时的以色列人，他们的人生是“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争战的人生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”；对今日的基督徒来说，我们的人生也是“争战的人生”。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FB2BD675-8562-A288-E163-7D8299B09A0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en-US" altLang="zh-CN" sz="4400" b="1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1.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为何要争战</a:t>
            </a:r>
            <a:endParaRPr lang="en-US" altLang="en-US" sz="4400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人是不完美的，因有许多的瑕疵，而 “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生活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中的争战”是唯一能炼净瑕疵的途径。在这争战中，我们学习更像主、更荣耀主。所以人生的争战使我们操练：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倚靠主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认识主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   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与主同工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</a:t>
            </a:r>
            <a:endParaRPr lang="en-US" altLang="zh-CN" sz="4400" b="1" dirty="0">
              <a:solidFill>
                <a:srgbClr val="0033CC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舍弃老我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承受恩典</a:t>
            </a:r>
            <a:r>
              <a:rPr lang="zh-CN" altLang="en-US" sz="4400" b="1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6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荣耀主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。</a:t>
            </a:r>
            <a:endParaRPr lang="en-US" altLang="en-US" sz="40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DA0ADE88-AFF4-B56D-E6BA-21BF65F1B4B7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533400"/>
            <a:ext cx="114300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en-US" altLang="zh-CN" sz="4400" b="1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2.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如何得胜</a:t>
            </a:r>
            <a:endParaRPr lang="en-US" altLang="en-US" sz="4400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约书亚记使我们了解“争战的得胜不在乎人、车、马，乃在乎为我们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争战的神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”，战争虽然是免不了，但是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战败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也是不可能（挫折是会有，但主已经得胜）。因为神是我们盟友“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神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若帮助我们，谁能敌挡我们呢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罗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8:31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”，圣经说，“使我们得胜了世界的，就是我们的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信心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约壹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5:4</a:t>
            </a:r>
            <a:r>
              <a:rPr lang="en-US" altLang="zh-CN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307DCD53-4142-FD5F-B9D4-0769C157318B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</a:pPr>
            <a:r>
              <a:rPr lang="en-US" altLang="zh-CN" sz="4400" b="1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3.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我们已得胜</a:t>
            </a:r>
            <a:endParaRPr lang="en-US" altLang="en-US" sz="4400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迦南地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是神已应许给以色列人的产业，而天上各样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属灵的福气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则已赐给我们（弗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1:3-4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）。但是神要我们去承受，去“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得地业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563A0C05-05E8-795D-58A8-0B9AEEF6DD35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1143000"/>
            <a:ext cx="11430000" cy="6858000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撒但业已在基督徒身上无权（西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1:13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牠业已被主击败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（弗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4:8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；约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16:33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14:30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；西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2:15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）。虽然牠的势力犹然大，但若没有神的许可，牠无法对我们如何！</a:t>
            </a:r>
            <a:endParaRPr lang="en-US" altLang="zh-CN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让我们的信心“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刚强壮胆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”，主业已夺了全地，让我们去“得那地为业”。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>
            <a:extLst>
              <a:ext uri="{FF2B5EF4-FFF2-40B4-BE49-F238E27FC236}">
                <a16:creationId xmlns:a16="http://schemas.microsoft.com/office/drawing/2014/main" id="{C15E2F78-34C5-4F84-97AC-44AFC02D461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buNone/>
              <a:defRPr/>
            </a:pPr>
            <a:r>
              <a:rPr lang="en-US" altLang="zh-CN" sz="4400" b="1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4.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我们已得安息的应许</a:t>
            </a:r>
            <a:endParaRPr lang="en-US" altLang="en-US" sz="4400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800"/>
              </a:spcBef>
              <a:buNone/>
              <a:defRPr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我们已经信主的人，是得可以进入那“安息”（来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4:3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；太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11:28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）。这“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安息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 乃是在主里的平安，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在主里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的喜乐，是用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信心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去承受的，并不是环境所能影响，也不是世人可以夺去的（约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14:27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）。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>
            <a:extLst>
              <a:ext uri="{FF2B5EF4-FFF2-40B4-BE49-F238E27FC236}">
                <a16:creationId xmlns:a16="http://schemas.microsoft.com/office/drawing/2014/main" id="{27CC2022-DCB0-6BB6-D2D1-D23913A13D4C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381000" y="685800"/>
            <a:ext cx="11430000" cy="6858000"/>
          </a:xfrm>
        </p:spPr>
        <p:txBody>
          <a:bodyPr/>
          <a:lstStyle/>
          <a:p>
            <a:pPr marL="0" indent="0" algn="ctr">
              <a:spcBef>
                <a:spcPts val="1200"/>
              </a:spcBef>
              <a:spcAft>
                <a:spcPts val="1800"/>
              </a:spcAft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贰</a:t>
            </a:r>
            <a:r>
              <a:rPr lang="en-US" altLang="zh-CN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‧ </a:t>
            </a: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约书亚记与基督徒生活</a:t>
            </a:r>
            <a:endParaRPr lang="en-US" altLang="en-US" sz="4400" b="1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zh-CN" altLang="en-US" sz="4400" b="1" u="sng" dirty="0">
                <a:solidFill>
                  <a:srgbClr val="800000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（二）约书亚记中的预表</a:t>
            </a:r>
            <a:endParaRPr lang="en-US" altLang="en-US" sz="4400" u="sng" dirty="0">
              <a:solidFill>
                <a:srgbClr val="800000"/>
              </a:solidFill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旧约中有许多事件只是“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影子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”， “</a:t>
            </a:r>
            <a:r>
              <a:rPr lang="zh-CN" altLang="en-US" sz="4400" b="1" u="sng" dirty="0">
                <a:solidFill>
                  <a:srgbClr val="0033CC"/>
                </a:solidFill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形体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”却是新约中的教导（西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2:17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，来</a:t>
            </a:r>
            <a:r>
              <a:rPr lang="en-US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10:1</a:t>
            </a:r>
            <a:r>
              <a:rPr lang="zh-CN" altLang="en-US" sz="4400" b="1" dirty="0">
                <a:latin typeface="Times New Roman" panose="02020603050405020304" pitchFamily="18" charset="0"/>
                <a:ea typeface="KaiTi" panose="02010609060101010101" pitchFamily="49" charset="-122"/>
                <a:cs typeface="Times New Roman" panose="02020603050405020304" pitchFamily="18" charset="0"/>
              </a:rPr>
              <a:t>）：</a:t>
            </a:r>
            <a:endParaRPr lang="en-US" altLang="en-US" sz="4400" b="1" dirty="0">
              <a:latin typeface="Times New Roman" panose="02020603050405020304" pitchFamily="18" charset="0"/>
              <a:ea typeface="KaiTi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22310</TotalTime>
  <Words>980</Words>
  <Application>Microsoft Office PowerPoint</Application>
  <PresentationFormat>Widescreen</PresentationFormat>
  <Paragraphs>51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新細明體</vt:lpstr>
      <vt:lpstr>Calibri</vt:lpstr>
      <vt:lpstr>KaiTi</vt:lpstr>
      <vt:lpstr>Default Design</vt:lpstr>
      <vt:lpstr>约书亚记  第十一课  总结 约书亚记与基督徒生活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GPCCC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創世記課程計劃</dc:title>
  <dc:creator>K F Yang</dc:creator>
  <cp:lastModifiedBy>Kuang-Fu</cp:lastModifiedBy>
  <cp:revision>1075</cp:revision>
  <dcterms:created xsi:type="dcterms:W3CDTF">2008-12-04T21:22:28Z</dcterms:created>
  <dcterms:modified xsi:type="dcterms:W3CDTF">2025-09-13T06:42:51Z</dcterms:modified>
</cp:coreProperties>
</file>