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0" r:id="rId2"/>
    <p:sldId id="708" r:id="rId3"/>
    <p:sldId id="1084" r:id="rId4"/>
    <p:sldId id="1062" r:id="rId5"/>
    <p:sldId id="1089" r:id="rId6"/>
    <p:sldId id="1077" r:id="rId7"/>
    <p:sldId id="1078" r:id="rId8"/>
    <p:sldId id="1117" r:id="rId9"/>
    <p:sldId id="1079" r:id="rId10"/>
    <p:sldId id="1080" r:id="rId11"/>
    <p:sldId id="1090" r:id="rId12"/>
    <p:sldId id="1091" r:id="rId13"/>
    <p:sldId id="1113" r:id="rId14"/>
    <p:sldId id="1120" r:id="rId15"/>
    <p:sldId id="1119" r:id="rId16"/>
    <p:sldId id="1121" r:id="rId17"/>
    <p:sldId id="1100" r:id="rId18"/>
    <p:sldId id="1101" r:id="rId19"/>
    <p:sldId id="1116" r:id="rId20"/>
    <p:sldId id="1114" r:id="rId21"/>
    <p:sldId id="1112" r:id="rId22"/>
    <p:sldId id="1123" r:id="rId23"/>
    <p:sldId id="1092" r:id="rId24"/>
    <p:sldId id="1122" r:id="rId25"/>
    <p:sldId id="1102" r:id="rId26"/>
    <p:sldId id="1093" r:id="rId27"/>
    <p:sldId id="1115" r:id="rId28"/>
    <p:sldId id="1095" r:id="rId29"/>
    <p:sldId id="1096" r:id="rId30"/>
  </p:sldIdLst>
  <p:sldSz cx="12192000" cy="6858000"/>
  <p:notesSz cx="7010400" cy="92964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CC0066"/>
    <a:srgbClr val="6600FF"/>
    <a:srgbClr val="33CC33"/>
    <a:srgbClr val="CC3300"/>
    <a:srgbClr val="FF99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0736" autoAdjust="0"/>
  </p:normalViewPr>
  <p:slideViewPr>
    <p:cSldViewPr showGuides="1">
      <p:cViewPr varScale="1">
        <p:scale>
          <a:sx n="84" d="100"/>
          <a:sy n="84" d="100"/>
        </p:scale>
        <p:origin x="150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C18A1A59-702A-4215-8101-02F3490C09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F09AA287-5AED-400D-A33E-80938C6068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6" name="Rectangle 4">
            <a:extLst>
              <a:ext uri="{FF2B5EF4-FFF2-40B4-BE49-F238E27FC236}">
                <a16:creationId xmlns:a16="http://schemas.microsoft.com/office/drawing/2014/main" id="{8BF8EA93-0720-4C77-9CD0-407A51C65D9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7" name="Rectangle 5">
            <a:extLst>
              <a:ext uri="{FF2B5EF4-FFF2-40B4-BE49-F238E27FC236}">
                <a16:creationId xmlns:a16="http://schemas.microsoft.com/office/drawing/2014/main" id="{D0ADAB4F-9462-4DEC-88DC-7CEC99075FF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D3E578E9-EA7B-4998-9E78-EB0B256B95D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3DA4FE-11FD-46B2-948D-CF8D190B34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1A5B7-1670-469C-B4EC-6EB864C686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2F5F092-B1F9-4E01-8FF0-2B02688CFA41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CB4891B-DA33-415B-83AF-5AA217746F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4EB804C-81F5-4B8A-A25A-A8E809840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C7FAD-2791-445E-BA09-9CDE356658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24852-87FE-49BB-B8EB-DCA3F376C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964557-4159-420E-935A-EE9CC7BEE1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CD1612E-F2DF-7AD1-0BBD-8EB923F164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6814DE4-E31A-40D8-5163-1D25B3FF62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1</a:t>
            </a:r>
            <a:r>
              <a:rPr lang="zh-CN" altLang="en-US">
                <a:ea typeface="新細明體" panose="02020500000000000000" pitchFamily="18" charset="-120"/>
              </a:rPr>
              <a:t>）迦勒虽然面对要争战的是高大的亚纳族人，和坚固的希伯伦城，但是他仰望神的应许，并不倚靠自己的力量，他专心跟随神，以至于他战胜仇敌，得了神应许给他的土地。反观以法莲和玛拿西的人，他们嫌神给他们的土地太小，而且要面对的敌人也太强壮，因此埋怨约书亚，认为他们要面对的困难太多、太太。前者抓住神的应许，也倚靠神去争战而得胜。后者，埋怨神、埋怨人，不愿意去面对挑战和问题，只想快快地蒙褔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2</a:t>
            </a:r>
            <a:r>
              <a:rPr lang="zh-CN" altLang="en-US">
                <a:ea typeface="新細明體" panose="02020500000000000000" pitchFamily="18" charset="-120"/>
              </a:rPr>
              <a:t>）今天，</a:t>
            </a:r>
            <a:r>
              <a:rPr lang="en-US" altLang="zh-CN">
                <a:ea typeface="新細明體" panose="02020500000000000000" pitchFamily="18" charset="-120"/>
              </a:rPr>
              <a:t>1》</a:t>
            </a:r>
            <a:r>
              <a:rPr lang="zh-CN" altLang="en-US">
                <a:ea typeface="新細明體" panose="02020500000000000000" pitchFamily="18" charset="-120"/>
              </a:rPr>
              <a:t>我们当相信耶稣基督已经得胜，也要信靠他是率领我们得胜各样困难（林后</a:t>
            </a:r>
            <a:r>
              <a:rPr lang="en-US" altLang="zh-CN">
                <a:ea typeface="新細明體" panose="02020500000000000000" pitchFamily="18" charset="-120"/>
              </a:rPr>
              <a:t>2:14</a:t>
            </a:r>
            <a:r>
              <a:rPr lang="zh-CN" altLang="en-US">
                <a:ea typeface="新細明體" panose="02020500000000000000" pitchFamily="18" charset="-120"/>
              </a:rPr>
              <a:t>），耶稣基督比我们的困难还要大，他可以胜过这一切的挑战。</a:t>
            </a:r>
            <a:r>
              <a:rPr lang="en-US" altLang="zh-CN">
                <a:ea typeface="新細明體" panose="02020500000000000000" pitchFamily="18" charset="-120"/>
              </a:rPr>
              <a:t>2》</a:t>
            </a:r>
            <a:r>
              <a:rPr lang="zh-CN" altLang="en-US">
                <a:ea typeface="新細明體" panose="02020500000000000000" pitchFamily="18" charset="-120"/>
              </a:rPr>
              <a:t>我们要不被眼见的困难所吓着，要知道我们所顾念的不是暂时的价值、暂时的解决，而是顾念不可见的属灵的功课，顾念到底神要我们做什么（林后</a:t>
            </a:r>
            <a:r>
              <a:rPr lang="en-US" altLang="zh-CN">
                <a:ea typeface="新細明體" panose="02020500000000000000" pitchFamily="18" charset="-120"/>
              </a:rPr>
              <a:t>4:18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3》</a:t>
            </a:r>
            <a:r>
              <a:rPr lang="zh-CN" altLang="en-US">
                <a:ea typeface="新細明體" panose="02020500000000000000" pitchFamily="18" charset="-120"/>
              </a:rPr>
              <a:t>而且，在这个过程里，我们不要发怨言、起争论，以至于破坏了家庭、教会、工作上的合一（腓</a:t>
            </a:r>
            <a:r>
              <a:rPr lang="en-US" altLang="zh-CN">
                <a:ea typeface="新細明體" panose="02020500000000000000" pitchFamily="18" charset="-120"/>
              </a:rPr>
              <a:t>4:18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4》</a:t>
            </a:r>
            <a:r>
              <a:rPr lang="zh-CN" altLang="en-US">
                <a:ea typeface="新細明體" panose="02020500000000000000" pitchFamily="18" charset="-120"/>
              </a:rPr>
              <a:t>同时。不管结果是否合我们的心意，我们都存着一个知足、感恩的心来接受，相信神必有美好的旨意和带领，要交托给神（腓</a:t>
            </a:r>
            <a:r>
              <a:rPr lang="en-US" altLang="zh-CN">
                <a:ea typeface="新細明體" panose="02020500000000000000" pitchFamily="18" charset="-120"/>
              </a:rPr>
              <a:t>4:12-13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E6257ED-506E-329D-0F99-5CBA00FF7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AFC3937-892D-48F9-91AB-A85A8091BFA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093DDD3-4356-5E4D-F0E1-67E9526D06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0DCE940-47F4-C7EA-AE03-1036C956A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1</a:t>
            </a:r>
            <a:r>
              <a:rPr lang="zh-CN" altLang="en-US">
                <a:ea typeface="新細明體" panose="02020500000000000000" pitchFamily="18" charset="-120"/>
              </a:rPr>
              <a:t>）以色列各支派都无法照着神的命令，赶出他们土地上的迦南人，结果这些迦南人就住在他们当中。</a:t>
            </a:r>
            <a:r>
              <a:rPr lang="en-US" altLang="zh-CN">
                <a:ea typeface="新細明體" panose="02020500000000000000" pitchFamily="18" charset="-120"/>
              </a:rPr>
              <a:t>1.》</a:t>
            </a:r>
            <a:r>
              <a:rPr lang="zh-CN" altLang="en-US">
                <a:ea typeface="新細明體" panose="02020500000000000000" pitchFamily="18" charset="-120"/>
              </a:rPr>
              <a:t>当以色列人强盛时，他们就强迫他们作苦工、作仆人。嚐到作主人的滋味，拥有廉价的劳动力，以色列人更加不想赶出迦南人（书</a:t>
            </a:r>
            <a:r>
              <a:rPr lang="en-US" altLang="zh-CN">
                <a:ea typeface="新細明體" panose="02020500000000000000" pitchFamily="18" charset="-120"/>
              </a:rPr>
              <a:t>16:10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2.》</a:t>
            </a:r>
            <a:r>
              <a:rPr lang="zh-CN" altLang="en-US">
                <a:ea typeface="新細明體" panose="02020500000000000000" pitchFamily="18" charset="-120"/>
              </a:rPr>
              <a:t>当以色列人衰败时，迦南人就压制他们，夺走他们的资产和农作物，使以色列人更加穷困、卑微（士</a:t>
            </a:r>
            <a:r>
              <a:rPr lang="en-US" altLang="zh-CN">
                <a:ea typeface="新細明體" panose="02020500000000000000" pitchFamily="18" charset="-120"/>
              </a:rPr>
              <a:t>15:11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3.》</a:t>
            </a:r>
            <a:r>
              <a:rPr lang="zh-CN" altLang="en-US">
                <a:ea typeface="新細明體" panose="02020500000000000000" pitchFamily="18" charset="-120"/>
              </a:rPr>
              <a:t>因着与以色列人与迦南人共处，他们效法了迦南人敬拜偶像，使神的恩典远离他们，导致人心和社会腐败，以至于外敌趁机入侵，加深国家的衰败。未赶出迦南人的后果十分严重。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2</a:t>
            </a:r>
            <a:r>
              <a:rPr lang="zh-CN" altLang="en-US">
                <a:ea typeface="新細明體" panose="02020500000000000000" pitchFamily="18" charset="-120"/>
              </a:rPr>
              <a:t>）在应用上，拜偶像淫乱腐败的迦南人可以象征“今天的罪恶”，面对罪恶，我们需要知道：</a:t>
            </a:r>
            <a:r>
              <a:rPr lang="en-US" altLang="zh-CN">
                <a:ea typeface="新細明體" panose="02020500000000000000" pitchFamily="18" charset="-120"/>
              </a:rPr>
              <a:t>1》</a:t>
            </a:r>
            <a:r>
              <a:rPr lang="zh-CN" altLang="en-US">
                <a:ea typeface="新細明體" panose="02020500000000000000" pitchFamily="18" charset="-120"/>
              </a:rPr>
              <a:t>神厌恶罪恶，我们敬畏神的人也当厌恶罪恶（诗</a:t>
            </a:r>
            <a:r>
              <a:rPr lang="en-US" altLang="zh-CN">
                <a:ea typeface="新細明體" panose="02020500000000000000" pitchFamily="18" charset="-120"/>
              </a:rPr>
              <a:t>97:10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2》</a:t>
            </a:r>
            <a:r>
              <a:rPr lang="zh-CN" altLang="en-US">
                <a:ea typeface="新細明體" panose="02020500000000000000" pitchFamily="18" charset="-120"/>
              </a:rPr>
              <a:t>不可轻慢神，也不可自欺，若犯罪不处理，必定会尝苦果（加</a:t>
            </a:r>
            <a:r>
              <a:rPr lang="en-US" altLang="zh-CN">
                <a:ea typeface="新細明體" panose="02020500000000000000" pitchFamily="18" charset="-120"/>
              </a:rPr>
              <a:t>6:7-8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3》</a:t>
            </a:r>
            <a:r>
              <a:rPr lang="zh-CN" altLang="en-US">
                <a:ea typeface="新細明體" panose="02020500000000000000" pitchFamily="18" charset="-120"/>
              </a:rPr>
              <a:t>我们必须倚靠圣灵的大能，分辨美善、罪恶，也追求美善、弃绝罪恶（罗</a:t>
            </a:r>
            <a:r>
              <a:rPr lang="en-US" altLang="zh-CN">
                <a:ea typeface="新細明體" panose="02020500000000000000" pitchFamily="18" charset="-120"/>
              </a:rPr>
              <a:t>8:13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4》</a:t>
            </a:r>
            <a:r>
              <a:rPr lang="zh-CN" altLang="en-US">
                <a:ea typeface="新細明體" panose="02020500000000000000" pitchFamily="18" charset="-120"/>
              </a:rPr>
              <a:t>对于犯罪的人，我们当小心，若有机会和能力，当怜悯帮助他们离开罪恶，但要谨慎，不要受他们影响而沾染罪恶。</a:t>
            </a: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E41DC0C-9C7C-5648-FFE9-AEA97720F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54592B7-A39F-4F2D-80CE-BCBB8A047F2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E0A5CB7-FD0C-68B5-C338-1D0B933B9E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3FF8461-2B31-BCFB-501F-E7B110374F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1</a:t>
            </a:r>
            <a:r>
              <a:rPr lang="zh-CN" altLang="en-US">
                <a:ea typeface="新細明體" panose="02020500000000000000" pitchFamily="18" charset="-120"/>
              </a:rPr>
              <a:t>）旧约的利未人是神所拣选的支派，代替以色列人分别为圣事奉神，成为“全职的神的仆人”。</a:t>
            </a:r>
            <a:r>
              <a:rPr lang="en-US" altLang="zh-CN">
                <a:ea typeface="新細明體" panose="02020500000000000000" pitchFamily="18" charset="-120"/>
              </a:rPr>
              <a:t>1》</a:t>
            </a:r>
            <a:r>
              <a:rPr lang="zh-CN" altLang="en-US">
                <a:ea typeface="新細明體" panose="02020500000000000000" pitchFamily="18" charset="-120"/>
              </a:rPr>
              <a:t>他们领受的产业不像其他以色列人是土地（耕种生产、养家、置产）。相反的，他们倚靠神的定规，让其他以色列人因着奉献物产财物给神，而供给利未人生活所需，而不是利未人自己耕种、放牧、置产求谋生，所以就着这个角度来看，神的确是他们的产业。</a:t>
            </a:r>
            <a:r>
              <a:rPr lang="en-US" altLang="zh-CN">
                <a:ea typeface="新細明體" panose="02020500000000000000" pitchFamily="18" charset="-120"/>
              </a:rPr>
              <a:t>2》</a:t>
            </a:r>
            <a:r>
              <a:rPr lang="zh-CN" altLang="en-US">
                <a:ea typeface="新細明體" panose="02020500000000000000" pitchFamily="18" charset="-120"/>
              </a:rPr>
              <a:t>另外，神要利未人专心事奉神，不只在会幕圣殿中事奉，也在自己的居住城市事奉，事奉的内容包括：教导百姓律法、断定百姓的诉讼、以敬虔的生活影响百姓。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2</a:t>
            </a:r>
            <a:r>
              <a:rPr lang="zh-CN" altLang="en-US">
                <a:ea typeface="新細明體" panose="02020500000000000000" pitchFamily="18" charset="-120"/>
              </a:rPr>
              <a:t>）今天，我们如同旧约的以色列人，也是蒙神拣选，呼召我们出来跟随主。我们的人生观和使命是类似利未人：</a:t>
            </a:r>
            <a:r>
              <a:rPr lang="en-US" altLang="zh-CN">
                <a:ea typeface="新細明體" panose="02020500000000000000" pitchFamily="18" charset="-120"/>
              </a:rPr>
              <a:t>1》</a:t>
            </a:r>
            <a:r>
              <a:rPr lang="zh-CN" altLang="en-US">
                <a:ea typeface="新細明體" panose="02020500000000000000" pitchFamily="18" charset="-120"/>
              </a:rPr>
              <a:t>因为基督是我们的“产业”，我们在基督里得着一切的丰盛（西</a:t>
            </a:r>
            <a:r>
              <a:rPr lang="en-US" altLang="zh-CN">
                <a:ea typeface="新細明體" panose="02020500000000000000" pitchFamily="18" charset="-120"/>
              </a:rPr>
              <a:t>2:9-10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2》</a:t>
            </a:r>
            <a:r>
              <a:rPr lang="zh-CN" altLang="en-US">
                <a:ea typeface="新細明體" panose="02020500000000000000" pitchFamily="18" charset="-120"/>
              </a:rPr>
              <a:t>我们的家乡是在天上，是神为我们预备的产业（来</a:t>
            </a:r>
            <a:r>
              <a:rPr lang="en-US" altLang="zh-CN">
                <a:ea typeface="新細明體" panose="02020500000000000000" pitchFamily="18" charset="-120"/>
              </a:rPr>
              <a:t>11:13-16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3》</a:t>
            </a:r>
            <a:r>
              <a:rPr lang="zh-CN" altLang="en-US">
                <a:ea typeface="新細明體" panose="02020500000000000000" pitchFamily="18" charset="-120"/>
              </a:rPr>
              <a:t>神呼召我们在世上见证他也事奉他，如同旧约的祭司（彼前</a:t>
            </a:r>
            <a:r>
              <a:rPr lang="en-US" altLang="zh-CN">
                <a:ea typeface="新細明體" panose="02020500000000000000" pitchFamily="18" charset="-120"/>
              </a:rPr>
              <a:t>2:9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4》</a:t>
            </a:r>
            <a:r>
              <a:rPr lang="zh-CN" altLang="en-US">
                <a:ea typeface="新細明體" panose="02020500000000000000" pitchFamily="18" charset="-120"/>
              </a:rPr>
              <a:t>我们的使命是把人藉着耶稣基督带到神的面前（西</a:t>
            </a:r>
            <a:r>
              <a:rPr lang="en-US" altLang="zh-CN">
                <a:ea typeface="新細明體" panose="02020500000000000000" pitchFamily="18" charset="-120"/>
              </a:rPr>
              <a:t>1:28</a:t>
            </a:r>
            <a:r>
              <a:rPr lang="zh-CN" altLang="en-US">
                <a:ea typeface="新細明體" panose="02020500000000000000" pitchFamily="18" charset="-120"/>
              </a:rPr>
              <a:t>）。虽然今天的我们有不同的工作，但是以上神的呼召却是给每一个基督徒，所以从这个角度讲，我们信徒每一个人都是“全职的利未人”，而“兼职”各有不同。</a:t>
            </a: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6553D4A-2D38-9A36-C6CE-8ACB2F5A0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9CE0617-6B6F-43B0-8ED7-5454FD9DE36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A36E0C-59F5-9BBE-EF8D-F5ACBD99D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62CBA3-5ED6-BAB3-99C3-05E1A73C0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745320-9CB7-51FC-E360-D6558D9E3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C6855-5A90-4C1A-961B-3E0E75EF15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246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0646A7-F48B-011C-3751-83BCA9217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08F84C-FB98-E011-D196-8441CF4B8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10CC7C-E8DD-A223-B711-66C829BC9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2F198-B09C-4F0C-A5DA-42F1E72DC9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264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1ED183-74FD-4314-41D0-8A6F1D5D6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3DD96-3367-32AB-CBF5-2AEF8A308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4193C-551E-EADA-04DF-32D549664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9DF37-2A77-4B54-A095-45AF14C238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992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ED1164-FFBE-26E4-CB08-B9B90F00F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D38213-F792-DDB7-EF59-088CE27EC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A16F93-6795-5FF1-696B-5272C6535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5EE83-1C50-4361-BD8A-C4CEE4078C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28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D76C89-570C-3F91-75CE-5C74EDAC9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3DD740-DE4C-707C-0D05-0DF7ADB6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A064E-D3F0-711E-0E44-8406E9817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48859-75D8-469D-8067-8D02640086D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117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1CEC0A-C83E-7B48-4B04-EACBC8D6D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4F9ECB-5360-1F65-C30C-BAA9FE30C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1BC30-211A-9BA7-E99E-CDC75FFE1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A9CD0-B160-401F-87E1-D98D2C8CC7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739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440BB9-2980-AD87-B35B-3D05D4A8B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80995A-ABBC-5577-063F-5D192C443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29C3CE-5297-19D5-0ADA-9747F7348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2E18F-4802-47B7-AE46-EBEF669F4F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330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FA86BB-AC4A-55F4-6FEF-12BDC68C55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774840-69AB-2841-CB47-B583CDEFA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7146F0-E4AE-1E08-B052-E610C6AE4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5922F-5EEF-412F-A78C-9349F97E70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365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0089B-767E-3308-C49F-A0E417E4A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5FA52C-3213-9815-1993-AAF5DE19F6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D9C3D5-FA1D-2E7E-00F4-DB5A88885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ECFDB-9F51-4D2F-9CFE-E4BBCC63F3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503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3A8BF-34F8-2398-6F7A-D2D5B541A8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D43FB-541E-14E0-D648-B4357BD18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2285-DF71-7B79-9AD5-0C3B7C837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9F59E-3432-4E95-ABC6-EA028EB3A4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56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AAB62-1224-3A98-6B37-62539ED32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8A3CD-CEF0-04EB-3511-B5E83D2F2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4040A-0D07-FBE3-891D-56B36E823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2C842-851A-45AE-90D4-8E68744EF2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739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049549-24FD-8FB0-5B03-B3363A85A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C89DD8-7451-15B9-ECB6-859154233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38F36E-2AFD-488B-9B05-30D6D360F7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13F2A4-CED8-4A39-BB06-2E362C6E55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0C05E2-16D5-428E-AA0C-11C82964F2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EABAF34A-024E-4A29-8B1B-7F22BE2091C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83C8645-6404-42FA-36F8-C9A279559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667000"/>
            <a:ext cx="9144000" cy="1524000"/>
          </a:xfrm>
        </p:spPr>
        <p:txBody>
          <a:bodyPr/>
          <a:lstStyle/>
          <a:p>
            <a:pPr eaLnBrk="1" hangingPunct="1"/>
            <a:r>
              <a:rPr lang="zh-CN" altLang="en-US" sz="50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约书亚记</a:t>
            </a:r>
            <a:br>
              <a:rPr lang="zh-CN" altLang="en-US" sz="5000" b="1" dirty="0">
                <a:solidFill>
                  <a:srgbClr val="CC3300"/>
                </a:solidFill>
                <a:latin typeface="文新字海-簡楷" pitchFamily="2" charset="-120"/>
                <a:ea typeface="文新字海-簡楷" pitchFamily="2" charset="-120"/>
              </a:rPr>
            </a:br>
            <a:br>
              <a:rPr lang="zh-CN" altLang="zh-TW" sz="5000" b="1" dirty="0">
                <a:latin typeface="文新字海-簡楷" pitchFamily="2" charset="-120"/>
                <a:ea typeface="文新字海-簡楷" pitchFamily="2" charset="-120"/>
              </a:rPr>
            </a:br>
            <a:r>
              <a:rPr lang="zh-CN" altLang="en-US" sz="5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5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八</a:t>
            </a:r>
            <a:r>
              <a:rPr lang="zh-CN" altLang="en-US" sz="5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课 </a:t>
            </a:r>
            <a:r>
              <a:rPr lang="zh-TW" altLang="en-US" sz="5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分地</a:t>
            </a:r>
            <a:br>
              <a:rPr lang="zh-CN" altLang="zh-TW" sz="5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5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第十三章</a:t>
            </a:r>
            <a:r>
              <a:rPr lang="en-US" sz="5400" b="1" dirty="0">
                <a:solidFill>
                  <a:srgbClr val="008000"/>
                </a:solidFill>
              </a:rPr>
              <a:t>~</a:t>
            </a:r>
            <a:r>
              <a:rPr lang="zh-TW" altLang="en-US" sz="5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二十一章</a:t>
            </a:r>
            <a:br>
              <a:rPr lang="en-US" altLang="zh-TW" sz="5400" b="1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altLang="zh-TW" sz="5000" b="1" dirty="0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469AAFE-79D1-982D-57D3-7EC398E9764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685800"/>
            <a:ext cx="11125199" cy="6858000"/>
          </a:xfrm>
        </p:spPr>
        <p:txBody>
          <a:bodyPr/>
          <a:lstStyle/>
          <a:p>
            <a:pPr marL="463550" indent="-463550">
              <a:spcBef>
                <a:spcPts val="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6.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支派半分地之前，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迦勒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率直的首先趋前，以信心得神应许之地。“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专心跟从神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”是迦勒最适当的写照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申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1:36,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民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14:24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，他对希伯仑境内的亚纳族巨人的问题，所采取的态度非常值得我们学习，那就是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——</a:t>
            </a:r>
          </a:p>
          <a:p>
            <a:pPr marL="463550" indent="-463550" algn="ctr">
              <a:spcBef>
                <a:spcPts val="600"/>
              </a:spcBef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不轻看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对神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有信心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463550" indent="-463550">
              <a:spcBef>
                <a:spcPts val="60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神也赐福他，成就了迦勒在神前的心志，于是“国中太平，没有争战”。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FCC3EC24-88A0-4F72-A586-00DCCD88E30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685800"/>
            <a:ext cx="11201400" cy="6858000"/>
          </a:xfrm>
        </p:spPr>
        <p:txBody>
          <a:bodyPr/>
          <a:lstStyle/>
          <a:p>
            <a:pPr marL="566738" indent="-566738">
              <a:spcBef>
                <a:spcPts val="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7. 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当迦勒窥探迦南地时年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岁，是出埃及后第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年。而以色列人在旷野共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年，所以他开始进入迦南地争战，已是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78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岁（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40+40-2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），分配土地时，他年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85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岁。所以我们可以算出以色列人争战迦南共</a:t>
            </a:r>
            <a:r>
              <a:rPr lang="en-US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(85-78)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8B6A3F87-43EA-BECD-7B21-597A48AD83C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29999" cy="6858000"/>
          </a:xfrm>
        </p:spPr>
        <p:txBody>
          <a:bodyPr/>
          <a:lstStyle/>
          <a:p>
            <a:pPr marL="566738" indent="-566738">
              <a:spcBef>
                <a:spcPts val="120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8. 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约瑟承受长子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双倍的产业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玛拿西和以法莲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是因流便污秽父亲的床失去长子的地位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代上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5:1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。以法莲和玛拿西支派的子孙对约书亚的埋怨与迦勒的反应形成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强烈的对比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66738" indent="-566738">
              <a:spcBef>
                <a:spcPts val="180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同样的问题，却有二种截然不同的看法。但愿我们今日都能以信心的眼来：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抓住神的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应许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倚靠神的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能力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解决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环境的困难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3CE6FA82-D390-3D73-0642-567D59D1B46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为何迦勒（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14:6-15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）和约瑟二支派（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17:14-18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）对于分地的反应有许多的差别？在面对难处时，这些反应提醒我们那些当注意的处事原则？（林后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2:14, 4:18,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腓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2:14, 4:12-13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 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astor Yang\Desktop\My Documents\Pastor Yang\Backup\Bible Study\Bible Maps\Bible Picture 038.gif">
            <a:extLst>
              <a:ext uri="{FF2B5EF4-FFF2-40B4-BE49-F238E27FC236}">
                <a16:creationId xmlns:a16="http://schemas.microsoft.com/office/drawing/2014/main" id="{0682E06B-AFB3-1CE2-BB24-E9BBD37F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astor Yang\Desktop\My Documents\Pastor Yang\Backup\Bible Study\Bible Maps\Bible Picture 040.gif">
            <a:extLst>
              <a:ext uri="{FF2B5EF4-FFF2-40B4-BE49-F238E27FC236}">
                <a16:creationId xmlns:a16="http://schemas.microsoft.com/office/drawing/2014/main" id="{A8717F2E-0B1E-A9A2-F263-D30DE409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1999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11A1162-BDDB-45D4-BA21-B07A7736111B}"/>
              </a:ext>
            </a:extLst>
          </p:cNvPr>
          <p:cNvSpPr/>
          <p:nvPr/>
        </p:nvSpPr>
        <p:spPr>
          <a:xfrm>
            <a:off x="4648200" y="817270"/>
            <a:ext cx="3181350" cy="15449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40D2B1-E360-4B56-BAE3-A62549D1551E}"/>
              </a:ext>
            </a:extLst>
          </p:cNvPr>
          <p:cNvSpPr/>
          <p:nvPr/>
        </p:nvSpPr>
        <p:spPr>
          <a:xfrm>
            <a:off x="2286000" y="3962400"/>
            <a:ext cx="2362200" cy="2057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963D0C-EDD2-4586-B9B7-D0608EEC989F}"/>
              </a:ext>
            </a:extLst>
          </p:cNvPr>
          <p:cNvSpPr/>
          <p:nvPr/>
        </p:nvSpPr>
        <p:spPr>
          <a:xfrm>
            <a:off x="8763000" y="990600"/>
            <a:ext cx="1676400" cy="1600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AAFCD8-A678-4A69-8761-179A157E4167}"/>
              </a:ext>
            </a:extLst>
          </p:cNvPr>
          <p:cNvSpPr/>
          <p:nvPr/>
        </p:nvSpPr>
        <p:spPr>
          <a:xfrm>
            <a:off x="5676902" y="2531772"/>
            <a:ext cx="1790698" cy="9685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270A56-B336-4968-95ED-639FECA5A92B}"/>
              </a:ext>
            </a:extLst>
          </p:cNvPr>
          <p:cNvSpPr/>
          <p:nvPr/>
        </p:nvSpPr>
        <p:spPr>
          <a:xfrm>
            <a:off x="4267199" y="2362200"/>
            <a:ext cx="838201" cy="762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D06882-044C-4FB6-9596-FC79878C9F02}"/>
              </a:ext>
            </a:extLst>
          </p:cNvPr>
          <p:cNvSpPr/>
          <p:nvPr/>
        </p:nvSpPr>
        <p:spPr>
          <a:xfrm>
            <a:off x="6210300" y="4381499"/>
            <a:ext cx="800100" cy="762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tradio.org/charts/Israel/Modern%20Israel%20map%20with%20main%20areas%20highlighted.jpg">
            <a:extLst>
              <a:ext uri="{FF2B5EF4-FFF2-40B4-BE49-F238E27FC236}">
                <a16:creationId xmlns:a16="http://schemas.microsoft.com/office/drawing/2014/main" id="{CB1BCE93-8578-D8A9-99DF-AA0804115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399"/>
            <a:ext cx="126492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99F0FB71-0262-9CF5-8A63-289E4F8A4C5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685800"/>
            <a:ext cx="11201400" cy="6858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9. 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各支派都不能完全赶出地业中的迦南人（详士师记第一章）。有的是因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迦南人强盛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，有的是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因利益关系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17:13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）。其结果就是迦南人成为以色列人“肋下的荆棘、网罗”（士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），成为迫害他们的仇敌。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0F3D8BC2-3F13-9349-2DEE-A25879D237B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685800"/>
            <a:ext cx="11277600" cy="6858000"/>
          </a:xfrm>
        </p:spPr>
        <p:txBody>
          <a:bodyPr/>
          <a:lstStyle/>
          <a:p>
            <a:pPr marL="800100" indent="-800100">
              <a:lnSpc>
                <a:spcPts val="5200"/>
              </a:lnSpc>
              <a:spcBef>
                <a:spcPts val="180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今日的我们若与罪恶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妥协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，或许会带来“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暂时的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罪中之乐”，或是享受“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短期的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近利”。然而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最终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罪恶却要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辖制人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（创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4:7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），士师记所记载以色列人所尝之苦果，就是惨痛的借镜。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C38EA4F4-9174-6464-B201-658B2078304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762000"/>
            <a:ext cx="11277600" cy="6858000"/>
          </a:xfrm>
        </p:spPr>
        <p:txBody>
          <a:bodyPr/>
          <a:lstStyle/>
          <a:p>
            <a:pPr marL="800100" indent="-800100">
              <a:spcBef>
                <a:spcPts val="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约书亚在众支派分完土地后，就要求以法莲人，在所得土地中，给予他一个小城 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亭拿西拉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，使他能够整修居住。可见约书亚为人是何等的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谦和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知足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F154F9FC-7CA9-21DD-D6A3-115E463D4D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11430000" cy="6781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壹</a:t>
            </a:r>
            <a:r>
              <a:rPr lang="en-US" altLang="zh-CN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前言</a:t>
            </a:r>
            <a:endParaRPr lang="en-US" altLang="en-US" sz="4400" u="sng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以色列人经过七年的争战之后，主要迦南武力业已铲除。神定意要以色列各支派的人分别进入分配之地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承受为业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。在分配土地之际，我们可以看到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人的不同反应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，足堪我们的借镜。</a:t>
            </a:r>
            <a:endParaRPr lang="zh-TW" altLang="en-US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AC3FAD0D-4757-42C6-E529-47A0ECEE246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各支派都未能完全的赶出境内的迦南人（详见士师记第一章），这事造成什么样的后果？这对今日的我们对付</a:t>
            </a:r>
            <a:r>
              <a:rPr lang="en-US" altLang="en-US" sz="4400" b="1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4400" b="1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罪恶</a:t>
            </a:r>
            <a:r>
              <a:rPr lang="en-US" altLang="en-US" sz="4400" b="1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4400" b="1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的态度有何借镜？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（诗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97:10,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加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6:7-8,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罗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8:13,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犹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23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 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B0421320-CE23-EB57-53FA-CDBDD6F7E0D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800100" indent="-800100">
              <a:spcBef>
                <a:spcPts val="180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12.	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逃城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City of Refuge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）的记载出现于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四本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书卷（出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21:12-13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，民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35:6-34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，申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19:1-13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，书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），其重要性不语可知。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800100" indent="-800100">
              <a:spcBef>
                <a:spcPts val="180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因为在当时，报亲友血仇是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普遍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而且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延祸数代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的习俗，牵连许多无辜的性命，神藉逃城的设立，拯救那些因失误或无心杀人者的性命，免受对方亲友的追杀。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aithbibleministries.files.wordpress.com/2011/07/city-of-refuge-2.jpg">
            <a:extLst>
              <a:ext uri="{FF2B5EF4-FFF2-40B4-BE49-F238E27FC236}">
                <a16:creationId xmlns:a16="http://schemas.microsoft.com/office/drawing/2014/main" id="{42FE39AC-9C3C-A12F-DA04-DE2FFC5D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1097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FD0B723E-D6CE-E0FC-149C-78F4C6AAD39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>
              <a:lnSpc>
                <a:spcPts val="5200"/>
              </a:lnSpc>
              <a:spcBef>
                <a:spcPts val="1800"/>
              </a:spcBef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逃城共设</a:t>
            </a:r>
            <a:r>
              <a:rPr lang="en-US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座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，河东、河西共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，皆设立于交通便利的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利未人城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5200"/>
              </a:lnSpc>
              <a:spcBef>
                <a:spcPts val="1800"/>
              </a:spcBef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旧约的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逃城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是预表新约中的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主耶稣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（参罗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8:1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，诗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46:1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，来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6:18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），在祂那里，人可以得着拯救。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100919godisourrefuge-100919151848-phpapp01/95/100919-god-is-our-refuge-4-728.jpg?cb=1284914993">
            <a:extLst>
              <a:ext uri="{FF2B5EF4-FFF2-40B4-BE49-F238E27FC236}">
                <a16:creationId xmlns:a16="http://schemas.microsoft.com/office/drawing/2014/main" id="{E94CD77F-4E49-13E9-A011-85228775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">
            <a:extLst>
              <a:ext uri="{FF2B5EF4-FFF2-40B4-BE49-F238E27FC236}">
                <a16:creationId xmlns:a16="http://schemas.microsoft.com/office/drawing/2014/main" id="{E2121851-EEB6-6EF7-11E0-F9E5A57A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57200"/>
            <a:ext cx="11430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基低斯</a:t>
            </a:r>
            <a:endParaRPr lang="en-US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700" name="TextBox 6">
            <a:extLst>
              <a:ext uri="{FF2B5EF4-FFF2-40B4-BE49-F238E27FC236}">
                <a16:creationId xmlns:a16="http://schemas.microsoft.com/office/drawing/2014/main" id="{D054A7E1-D548-2DF5-F0CE-08174116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88418"/>
            <a:ext cx="1195706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示 剑</a:t>
            </a:r>
            <a:endParaRPr lang="en-US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701" name="TextBox 7">
            <a:extLst>
              <a:ext uri="{FF2B5EF4-FFF2-40B4-BE49-F238E27FC236}">
                <a16:creationId xmlns:a16="http://schemas.microsoft.com/office/drawing/2014/main" id="{AB81EA06-4CB7-D1C9-B15C-0F33A878B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334000"/>
            <a:ext cx="1195707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希伯伦</a:t>
            </a:r>
            <a:endParaRPr lang="en-US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702" name="TextBox 8">
            <a:extLst>
              <a:ext uri="{FF2B5EF4-FFF2-40B4-BE49-F238E27FC236}">
                <a16:creationId xmlns:a16="http://schemas.microsoft.com/office/drawing/2014/main" id="{EECFDCE2-2FB6-4952-CD46-CF84B06E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3906678"/>
            <a:ext cx="9588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比 悉</a:t>
            </a:r>
            <a:endParaRPr lang="en-US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703" name="TextBox 9">
            <a:extLst>
              <a:ext uri="{FF2B5EF4-FFF2-40B4-BE49-F238E27FC236}">
                <a16:creationId xmlns:a16="http://schemas.microsoft.com/office/drawing/2014/main" id="{3570BA21-7161-ADB7-0D9E-5F746274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730" y="2253459"/>
            <a:ext cx="1081088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拉末</a:t>
            </a:r>
            <a:endParaRPr lang="en-US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704" name="TextBox 11">
            <a:extLst>
              <a:ext uri="{FF2B5EF4-FFF2-40B4-BE49-F238E27FC236}">
                <a16:creationId xmlns:a16="http://schemas.microsoft.com/office/drawing/2014/main" id="{A3D80812-51CB-2E27-7BE6-287430437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634" y="841217"/>
            <a:ext cx="80327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哥兰</a:t>
            </a:r>
            <a:endParaRPr lang="en-US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E14540-FFBB-B279-14FF-30A73AD56AC3}"/>
              </a:ext>
            </a:extLst>
          </p:cNvPr>
          <p:cNvSpPr/>
          <p:nvPr/>
        </p:nvSpPr>
        <p:spPr>
          <a:xfrm>
            <a:off x="8808721" y="302418"/>
            <a:ext cx="304799" cy="309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3D46DB-2B05-86BE-A869-0F88FD7C3845}"/>
              </a:ext>
            </a:extLst>
          </p:cNvPr>
          <p:cNvSpPr/>
          <p:nvPr/>
        </p:nvSpPr>
        <p:spPr>
          <a:xfrm>
            <a:off x="9926636" y="1230428"/>
            <a:ext cx="304799" cy="309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2BF00C-695A-C4A2-5D64-DB33CCCC0348}"/>
              </a:ext>
            </a:extLst>
          </p:cNvPr>
          <p:cNvSpPr/>
          <p:nvPr/>
        </p:nvSpPr>
        <p:spPr>
          <a:xfrm>
            <a:off x="10124755" y="1988261"/>
            <a:ext cx="304799" cy="309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325141-C60D-3FB6-E9DA-65FE38D62938}"/>
              </a:ext>
            </a:extLst>
          </p:cNvPr>
          <p:cNvSpPr/>
          <p:nvPr/>
        </p:nvSpPr>
        <p:spPr>
          <a:xfrm>
            <a:off x="9926636" y="4223137"/>
            <a:ext cx="304799" cy="309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5F9F11-4982-91E8-8820-0D839BE7A26A}"/>
              </a:ext>
            </a:extLst>
          </p:cNvPr>
          <p:cNvSpPr/>
          <p:nvPr/>
        </p:nvSpPr>
        <p:spPr>
          <a:xfrm>
            <a:off x="8294053" y="2989421"/>
            <a:ext cx="304799" cy="309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A35B8D-560C-C9EC-96A6-BC738896F31A}"/>
              </a:ext>
            </a:extLst>
          </p:cNvPr>
          <p:cNvSpPr/>
          <p:nvPr/>
        </p:nvSpPr>
        <p:spPr>
          <a:xfrm>
            <a:off x="7989253" y="5081586"/>
            <a:ext cx="304799" cy="309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DF392278-21AF-1E3E-0A76-1F2FEA05321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685800"/>
            <a:ext cx="11658600" cy="6858000"/>
          </a:xfrm>
        </p:spPr>
        <p:txBody>
          <a:bodyPr/>
          <a:lstStyle/>
          <a:p>
            <a:pPr marL="800100" indent="-80010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13.	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利未支派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没有产业，“耶和华，以色列的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神是他们的产业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13:33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，但给予他们城邑并城郊，使他们可以牧养牲畜，安置财物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14:14,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21:2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。神将利未人分散以色列各支派境内 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十哩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之内必有一座利未城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，主要用意在于：   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（一）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教导律法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-574675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（二）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生活见证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4400" b="1" u="sng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-574675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（三）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解难断讼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F778E0CB-BD5A-3E13-CD9D-C45AE74B217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571500"/>
            <a:ext cx="11658600" cy="6324600"/>
          </a:xfrm>
        </p:spPr>
        <p:txBody>
          <a:bodyPr/>
          <a:lstStyle/>
          <a:p>
            <a:pPr marL="800100" indent="-800100">
              <a:spcBef>
                <a:spcPts val="120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耶和华应验了向以色列列祖们所起的誓</a:t>
            </a:r>
            <a:r>
              <a:rPr lang="en-US" altLang="zh-CN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创</a:t>
            </a:r>
            <a:r>
              <a:rPr lang="en-US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12:7</a:t>
            </a:r>
            <a:r>
              <a:rPr lang="zh-CN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15:18-21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，赐福予以色列人，使他们     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得了应许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胜过仇敌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享受平安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。虽然以色列人背逆、失信、犯罪，但是神却承诺应许，因为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神是信实的神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800100" indent="-800100">
              <a:spcBef>
                <a:spcPts val="1800"/>
              </a:spcBef>
              <a:buNone/>
            </a:pPr>
            <a:r>
              <a:rPr lang="en-US" altLang="zh-CN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今日的我们也是软弱、小信、失败，但是如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提后</a:t>
            </a:r>
            <a:r>
              <a:rPr lang="en-US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2:13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所说：“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我们纵然失信，祂仍是可信的，因为祂不能背乎自己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09150364-FD67-3BB7-EC83-03809E686A5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在各支派承受地业时，惟独利未支派没有承受产业，仅给予他们若干城邑并城郊以牧养牲畜，及安置财物。为此，您觉得基督徒与利未人有何相似的价值观和使命？</a:t>
            </a:r>
            <a:endParaRPr lang="en-US" altLang="zh-CN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（西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2:9-10,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11:13-16,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彼前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2:9,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西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1:28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65CBB323-A6B6-A46D-9238-E0A65676B25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" y="685800"/>
            <a:ext cx="10896600" cy="6858000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肆</a:t>
            </a:r>
            <a:r>
              <a:rPr lang="en-US" altLang="zh-CN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结论</a:t>
            </a:r>
            <a:endParaRPr lang="en-US" altLang="en-US" sz="4400" b="1" u="sng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土地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钱财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利益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实在是信徒们信心考验的试场，从神与以色列人的关系上，我们应当学习凡事“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倚靠神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” ，“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专心跟从祂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”。</a:t>
            </a:r>
            <a:endParaRPr lang="en-US" altLang="en-US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7E628A08-D48C-687D-4269-7319655A4DF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伍</a:t>
            </a:r>
            <a:r>
              <a:rPr lang="en-US" altLang="zh-CN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作业</a:t>
            </a:r>
            <a:endParaRPr lang="en-US" altLang="zh-CN" sz="4400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速读第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22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章，并</a:t>
            </a:r>
            <a:r>
              <a:rPr lang="zh-CN" altLang="en-US" sz="4400" b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思想：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“好的沟通有那些特点”。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>
            <a:extLst>
              <a:ext uri="{FF2B5EF4-FFF2-40B4-BE49-F238E27FC236}">
                <a16:creationId xmlns:a16="http://schemas.microsoft.com/office/drawing/2014/main" id="{8E609362-E75A-A06D-3235-49B1A1C57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31653" r="11086" b="29218"/>
          <a:stretch>
            <a:fillRect/>
          </a:stretch>
        </p:blipFill>
        <p:spPr bwMode="auto">
          <a:xfrm>
            <a:off x="1012001" y="457200"/>
            <a:ext cx="101893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795775-7DB1-2252-09BB-9FAAE18BA979}"/>
              </a:ext>
            </a:extLst>
          </p:cNvPr>
          <p:cNvSpPr txBox="1"/>
          <p:nvPr/>
        </p:nvSpPr>
        <p:spPr>
          <a:xfrm>
            <a:off x="1219200" y="1143000"/>
            <a:ext cx="471315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贰</a:t>
            </a:r>
            <a:r>
              <a:rPr lang="en-US" altLang="zh-CN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本书结构大纲</a:t>
            </a:r>
            <a:endParaRPr lang="en-US" sz="4400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2875BE7F-3E94-41DA-45A5-2A1E8949DA8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685800"/>
            <a:ext cx="115824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叁</a:t>
            </a:r>
            <a:r>
              <a:rPr lang="en-US" altLang="zh-CN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经文解释及应用</a:t>
            </a:r>
            <a:endParaRPr lang="en-US" altLang="en-US" sz="4400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2625" indent="-6826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1. 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神拣选约书亚不只是为了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争战得地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，也是为了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分配土地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予百姓。当约书亚年纪老迈之际，神将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不同的职务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交付予他，他也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顺服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而行，并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不恋栈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5C9F63A-3676-F2E1-D64A-EAF8DE376B5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682625" indent="-682625">
              <a:lnSpc>
                <a:spcPts val="5200"/>
              </a:lnSpc>
              <a:spcBef>
                <a:spcPts val="180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 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神要约书亚分配土地予各支派，也是为了让各支派发挥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潜力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，各自去争战得分配之地。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D4CA1050-C658-708E-9312-63391388339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762000"/>
            <a:ext cx="11201400" cy="6858000"/>
          </a:xfrm>
        </p:spPr>
        <p:txBody>
          <a:bodyPr/>
          <a:lstStyle/>
          <a:p>
            <a:pPr marL="682625" indent="-682625">
              <a:spcBef>
                <a:spcPts val="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3. 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神要以色列人用“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拈阄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”方式分地，主要是让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来分配（箴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16:33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），免除不必要的冲突，同时也奇妙地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应验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了列祖及摩西对各支派的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预言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FDB843CA-D906-79B3-B5A7-70650457E1D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685800"/>
            <a:ext cx="11125200" cy="6858000"/>
          </a:xfrm>
        </p:spPr>
        <p:txBody>
          <a:bodyPr/>
          <a:lstStyle/>
          <a:p>
            <a:pPr marL="682625" indent="-682625">
              <a:spcBef>
                <a:spcPts val="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4. 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约但河东的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二支派半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（流便，迦得及东玛拿西），为了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眼前的近利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，先承受土地（民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章）。然而因为缺乏地势的保障，在历史上饱受与外族人争战之苦，而且他们也是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最早被异族掳掠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灭亡（代上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5:6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astor Yang\Desktop\My Documents\Pastor Yang\Backup\Bible Study\Bible Maps\Bible Picture 038.gif">
            <a:extLst>
              <a:ext uri="{FF2B5EF4-FFF2-40B4-BE49-F238E27FC236}">
                <a16:creationId xmlns:a16="http://schemas.microsoft.com/office/drawing/2014/main" id="{52CCE865-D633-0595-2DEC-2B768510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814"/>
            <a:ext cx="123444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790CB16B-42BF-BA0B-D691-9EBE000DD93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685800"/>
            <a:ext cx="11201400" cy="6858000"/>
          </a:xfrm>
        </p:spPr>
        <p:txBody>
          <a:bodyPr/>
          <a:lstStyle/>
          <a:p>
            <a:pPr marL="682625" indent="-682625">
              <a:spcBef>
                <a:spcPts val="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5. 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基督徒今日的处世，必须以信心来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倚靠神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，不可倚赖自己的聪明，免受未来不必要之痛苦（箴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3:5-6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22523</TotalTime>
  <Words>3174</Words>
  <Application>Microsoft Office PowerPoint</Application>
  <PresentationFormat>Widescreen</PresentationFormat>
  <Paragraphs>55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新細明體</vt:lpstr>
      <vt:lpstr>Calibri</vt:lpstr>
      <vt:lpstr>KaiTi</vt:lpstr>
      <vt:lpstr>文新字海-簡楷</vt:lpstr>
      <vt:lpstr>Times New Roman</vt:lpstr>
      <vt:lpstr>Default Design</vt:lpstr>
      <vt:lpstr>约书亚记  第八课 分地 第十三章~二十一章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創世記課程計劃</dc:title>
  <dc:creator>K F Yang</dc:creator>
  <cp:lastModifiedBy>Kuang-Fu</cp:lastModifiedBy>
  <cp:revision>1081</cp:revision>
  <cp:lastPrinted>2019-02-12T00:18:40Z</cp:lastPrinted>
  <dcterms:created xsi:type="dcterms:W3CDTF">2008-12-04T21:22:28Z</dcterms:created>
  <dcterms:modified xsi:type="dcterms:W3CDTF">2025-09-05T06:37:47Z</dcterms:modified>
</cp:coreProperties>
</file>