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0" r:id="rId2"/>
    <p:sldId id="708" r:id="rId3"/>
    <p:sldId id="1084" r:id="rId4"/>
    <p:sldId id="1062" r:id="rId5"/>
    <p:sldId id="1089" r:id="rId6"/>
    <p:sldId id="1077" r:id="rId7"/>
    <p:sldId id="1078" r:id="rId8"/>
    <p:sldId id="1119" r:id="rId9"/>
    <p:sldId id="1121" r:id="rId10"/>
    <p:sldId id="1120" r:id="rId11"/>
    <p:sldId id="1079" r:id="rId12"/>
    <p:sldId id="1080" r:id="rId13"/>
    <p:sldId id="1090" r:id="rId14"/>
    <p:sldId id="1091" r:id="rId15"/>
    <p:sldId id="1100" r:id="rId16"/>
    <p:sldId id="1116" r:id="rId17"/>
    <p:sldId id="1101" r:id="rId18"/>
    <p:sldId id="1112" r:id="rId19"/>
    <p:sldId id="1102" r:id="rId20"/>
    <p:sldId id="1093" r:id="rId21"/>
    <p:sldId id="1113" r:id="rId22"/>
    <p:sldId id="1117" r:id="rId23"/>
    <p:sldId id="1123" r:id="rId24"/>
    <p:sldId id="1114" r:id="rId25"/>
    <p:sldId id="1115" r:id="rId26"/>
    <p:sldId id="1118" r:id="rId27"/>
    <p:sldId id="1095" r:id="rId28"/>
    <p:sldId id="1096" r:id="rId29"/>
  </p:sldIdLst>
  <p:sldSz cx="12192000" cy="6858000"/>
  <p:notesSz cx="7010400" cy="92964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800000"/>
    <a:srgbClr val="008000"/>
    <a:srgbClr val="CC0066"/>
    <a:srgbClr val="6600FF"/>
    <a:srgbClr val="33CC33"/>
    <a:srgbClr val="CC3300"/>
    <a:srgbClr val="FF99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777" autoAdjust="0"/>
    <p:restoredTop sz="72638" autoAdjust="0"/>
  </p:normalViewPr>
  <p:slideViewPr>
    <p:cSldViewPr showGuides="1">
      <p:cViewPr varScale="1">
        <p:scale>
          <a:sx n="43" d="100"/>
          <a:sy n="43" d="100"/>
        </p:scale>
        <p:origin x="998" y="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AB7C3E23-F3DC-4B8E-8CAB-CD5CFFF465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91BBC70B-6655-4CED-83D3-782962A21F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3C5C2EBF-B2E6-4005-9F2C-44308D43A42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30DFA375-10E5-4080-B784-E8543A2C357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64294BC2-D717-47C7-A7D7-B53D0D51A32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178AF7-5DB0-4ACC-A460-F0C8FD669F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D5F835-2D47-4B4F-96EA-340F77DD45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0667C0A-859A-4C2F-B00C-3176734DC095}" type="datetimeFigureOut">
              <a:rPr lang="en-US"/>
              <a:pPr>
                <a:defRPr/>
              </a:pPr>
              <a:t>9/11/2025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F185BA-002A-47A4-B64C-66E250EA37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B3DA632-84B8-406F-AC63-FC12F758DE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C487B-DA77-4312-90F3-9D0DE9FBA19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2D3683-FD86-4A1A-8130-FC70F2287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117" tIns="46058" rIns="92117" bIns="4605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16BFDF8-5A37-4180-98F5-8FC6877CF2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（书</a:t>
            </a:r>
            <a:r>
              <a:rPr lang="en-US" altLang="zh-CN" dirty="0"/>
              <a:t>4:13</a:t>
            </a:r>
            <a:r>
              <a:rPr lang="zh-CN" altLang="en-US" dirty="0"/>
              <a:t>）约有四万人，都准备打仗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6BFDF8-5A37-4180-98F5-8FC6877CF2B4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886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B5A4048D-7CEB-6FF3-5B31-92E1439AEC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0C13D08-6109-599C-FE47-8EF71D02C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D6537FC3-F902-9C81-3B80-FC15D54A7D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977411E-8570-43EA-BC59-B42CD99331E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216F7C6A-E24E-5D0C-261F-04774896C6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AAB0C8D4-4CFD-9804-5A88-6A8FF6155E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D6ADAAE7-1C5C-88B1-9DEE-D9AE079F07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A53B8BB-F6A3-4394-B6B1-1E6B73FF8900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41B5F23-A481-8FDD-8BBE-C0D3F9D292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D78B22C0-8BF8-EED0-9CB1-E35EE63FC1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）约书亚命令回乡的河东战士，将他们所虏获的胜利品与留守后方的弟兄们平分，一方面是延续摩西在（民</a:t>
            </a:r>
            <a:r>
              <a:rPr lang="en-US" altLang="zh-CN">
                <a:ea typeface="新細明體" panose="02020500000000000000" pitchFamily="18" charset="-120"/>
              </a:rPr>
              <a:t>31:27</a:t>
            </a:r>
            <a:r>
              <a:rPr lang="zh-CN" altLang="en-US">
                <a:ea typeface="新細明體" panose="02020500000000000000" pitchFamily="18" charset="-120"/>
              </a:rPr>
              <a:t>）先前的定规，一方面也是合理地报偿留守的人所付出的功劳（他们使前方的战士无后顾之忧，因为：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他们的妇人、孩童得蒙保守。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他们得着粮草的供应。）。但是最重要的是，这个原则表明：</a:t>
            </a:r>
            <a:r>
              <a:rPr lang="en-US" altLang="zh-CN">
                <a:ea typeface="新細明體" panose="02020500000000000000" pitchFamily="18" charset="-120"/>
              </a:rPr>
              <a:t>1. </a:t>
            </a:r>
            <a:r>
              <a:rPr lang="zh-CN" altLang="en-US">
                <a:ea typeface="新細明體" panose="02020500000000000000" pitchFamily="18" charset="-120"/>
              </a:rPr>
              <a:t>争战是一个团队合作的争战，</a:t>
            </a:r>
            <a:r>
              <a:rPr lang="en-US" altLang="zh-CN">
                <a:ea typeface="新細明體" panose="02020500000000000000" pitchFamily="18" charset="-120"/>
              </a:rPr>
              <a:t>2. </a:t>
            </a:r>
            <a:r>
              <a:rPr lang="zh-CN" altLang="en-US">
                <a:ea typeface="新細明體" panose="02020500000000000000" pitchFamily="18" charset="-120"/>
              </a:rPr>
              <a:t>得胜和所有胜利品都是神所赐的。</a:t>
            </a:r>
            <a:r>
              <a:rPr lang="en-US" altLang="zh-CN">
                <a:ea typeface="新細明體" panose="02020500000000000000" pitchFamily="18" charset="-12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）“前方争战的和后方留守的，同得奖赏”的属灵原则，在今天直接影响了我们的事奉观和家庭观。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我们深信若不是神所赐下，我们不能得什么好处（约</a:t>
            </a:r>
            <a:r>
              <a:rPr lang="en-US" altLang="zh-CN">
                <a:ea typeface="新細明體" panose="02020500000000000000" pitchFamily="18" charset="-120"/>
              </a:rPr>
              <a:t>3:27</a:t>
            </a:r>
            <a:r>
              <a:rPr lang="zh-CN" altLang="en-US">
                <a:ea typeface="新細明體" panose="02020500000000000000" pitchFamily="18" charset="-120"/>
              </a:rPr>
              <a:t>）。 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而且我们若离开主，就什么都不能做好（约</a:t>
            </a:r>
            <a:r>
              <a:rPr lang="en-US" altLang="zh-CN">
                <a:ea typeface="新細明體" panose="02020500000000000000" pitchFamily="18" charset="-120"/>
              </a:rPr>
              <a:t>15:5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这种认知使我们谦卑，不会自高自大，因为我们都是领受恩典的人（林前</a:t>
            </a:r>
            <a:r>
              <a:rPr lang="en-US" altLang="zh-CN">
                <a:ea typeface="新細明體" panose="02020500000000000000" pitchFamily="18" charset="-120"/>
              </a:rPr>
              <a:t>4:7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更不必说，事奉和家庭都是团队的合作，不论是同工和同工之间，或是丈夫和妻子之间，大家都是彼此帮补、彼此配搭（林前</a:t>
            </a:r>
            <a:r>
              <a:rPr lang="en-US" altLang="zh-CN">
                <a:ea typeface="新細明體" panose="02020500000000000000" pitchFamily="18" charset="-120"/>
              </a:rPr>
              <a:t>12:27</a:t>
            </a:r>
            <a:r>
              <a:rPr lang="zh-CN" altLang="en-US">
                <a:ea typeface="新細明體" panose="02020500000000000000" pitchFamily="18" charset="-120"/>
              </a:rPr>
              <a:t>）。这种原则带来肢体和家庭的和乐，也彰显了神的荣耀。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A4083CF-8ACE-5114-E584-B3249B1953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3ABDC90-6209-4007-B093-C022280DACD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CE412FC4-945E-770C-8C4E-02E07A640F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AE6A25A8-732B-F86E-CF2F-DC52646FDF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）申命记</a:t>
            </a:r>
            <a:r>
              <a:rPr lang="en-US" altLang="zh-CN">
                <a:ea typeface="新細明體" panose="02020500000000000000" pitchFamily="18" charset="-120"/>
              </a:rPr>
              <a:t>12:13-14</a:t>
            </a:r>
            <a:r>
              <a:rPr lang="zh-CN" altLang="en-US">
                <a:ea typeface="新細明體" panose="02020500000000000000" pitchFamily="18" charset="-120"/>
              </a:rPr>
              <a:t>节警戒以色列人不可在神所选择献祭的地方以外献祭，若是河东支派的人另立祭坛，那就是犯了律法的诫命，得罪了神也得罪了其他以色列人。当河西支派的代表前来与河东的人商谈时，他们提到毘珥和亚干的事件（民</a:t>
            </a:r>
            <a:r>
              <a:rPr lang="en-US" altLang="zh-CN">
                <a:ea typeface="新細明體" panose="02020500000000000000" pitchFamily="18" charset="-120"/>
              </a:rPr>
              <a:t>25</a:t>
            </a:r>
            <a:r>
              <a:rPr lang="zh-CN" altLang="en-US">
                <a:ea typeface="新細明體" panose="02020500000000000000" pitchFamily="18" charset="-120"/>
              </a:rPr>
              <a:t>章）。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毘珥的事件乃是指七年前当以色列人还在摩押平原的什亭扎营，摩押女人诱惑以色列人行淫乱拜巴力毘珥，因着这个犯罪，神以瘟疫击杀二万四千以色列人，这个审判必定影响许多家庭，或是他们失去丈夫、或是失去父亲、儿子、兄弟，这个罪的后果延续到双方商谈的当时。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亚干的事件则是记载在（书</a:t>
            </a:r>
            <a:r>
              <a:rPr lang="en-US" altLang="zh-CN">
                <a:ea typeface="新細明體" panose="02020500000000000000" pitchFamily="18" charset="-120"/>
              </a:rPr>
              <a:t>7</a:t>
            </a:r>
            <a:r>
              <a:rPr lang="zh-CN" altLang="en-US">
                <a:ea typeface="新細明體" panose="02020500000000000000" pitchFamily="18" charset="-120"/>
              </a:rPr>
              <a:t>章），因着亚干违背神的命令，窃取了耶利哥城人的金银衣服，导致以色列人在艾城战役中失败，</a:t>
            </a:r>
            <a:r>
              <a:rPr lang="en-US" altLang="zh-CN">
                <a:ea typeface="新細明體" panose="02020500000000000000" pitchFamily="18" charset="-120"/>
              </a:rPr>
              <a:t>26</a:t>
            </a:r>
            <a:r>
              <a:rPr lang="zh-CN" altLang="en-US">
                <a:ea typeface="新細明體" panose="02020500000000000000" pitchFamily="18" charset="-120"/>
              </a:rPr>
              <a:t>人被击杀。河西支派的代表举这二个事件，主要是说明罪必带来严重的后果，所以大家必须面对，加以严肃的处理，免得神愤怒的审判临到以色列人的身上。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）今天，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我们当知道我们的神是公义圣洁可畏的神，他万不以有罪为无罪。我们若要继续蒙褔，我们必须处理得罪神的事情。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神在圣经中教导我们，若是肢体中有怀怨，被冒犯的一方需要主动去处理（如河西代表去找河东的人），照着太</a:t>
            </a:r>
            <a:r>
              <a:rPr lang="en-US" altLang="zh-CN">
                <a:ea typeface="新細明體" panose="02020500000000000000" pitchFamily="18" charset="-120"/>
              </a:rPr>
              <a:t>18:15-17</a:t>
            </a:r>
            <a:r>
              <a:rPr lang="zh-CN" altLang="en-US">
                <a:ea typeface="新細明體" panose="02020500000000000000" pitchFamily="18" charset="-120"/>
              </a:rPr>
              <a:t>的程序来处理，期望解决双方的争端。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若是争端不能解决，教会需要出面，了解状况后，适当地处理犯罪而不愿意悔改的人。有些严重的景况，甚至和此人隔离，不与他交往，好让他能够悔改（林前</a:t>
            </a:r>
            <a:r>
              <a:rPr lang="en-US" altLang="zh-CN">
                <a:ea typeface="新細明體" panose="02020500000000000000" pitchFamily="18" charset="-120"/>
              </a:rPr>
              <a:t>5:9-11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教会处理犯罪的人，目的是要他悔改、重新与神、与人和好，在处理的过程中，教会同工、领袖当存警醒、温柔和智慧，小心慎重的处理，免得自己也得罪神（加</a:t>
            </a:r>
            <a:r>
              <a:rPr lang="en-US" altLang="zh-CN">
                <a:ea typeface="新細明體" panose="02020500000000000000" pitchFamily="18" charset="-120"/>
              </a:rPr>
              <a:t>6:1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0FD3F4B5-7657-836A-97D5-7991253FEA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54A86821-C776-4163-B257-28757394818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60BE8AEB-6854-2C2D-D07B-157634A7C2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EBD17ADC-D97F-3201-32AC-B52F4BE072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）河西支派和河东支派的争端原因很多，但最主要是：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缺乏信任，七年前河东支派的人抢先取得河东的土地，引起其他支派的不满，虽说摩西给予解决方案，两者关系的裂痕已经存在，对于对方任何“奇怪”的举动，都会有负面的想法。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缺乏沟通，河东支派筑坛虽说是好意，但是并未照会其他支派，径自建筑高坛。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遽下结论，河东支派筑坛的动机是建立在不相信其他支派人的后裔，私自认为他们的后裔会拒绝他们的后裔；而河西支派的人也是如此，私自认为河东支派要另立一个宗教、要敬拜其他的偶像。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）真正的合一在于：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基于同一的真理，今天我们的合一是在于我们有信靠顺服同一本圣经，都出于神的话语（林后</a:t>
            </a:r>
            <a:r>
              <a:rPr lang="en-US" altLang="zh-CN">
                <a:ea typeface="新細明體" panose="02020500000000000000" pitchFamily="18" charset="-120"/>
              </a:rPr>
              <a:t>13:8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基于同一的救主，今天我们都操练以基督的心为心，要讨耶稣基督的喜悦（腓</a:t>
            </a:r>
            <a:r>
              <a:rPr lang="en-US" altLang="zh-CN">
                <a:ea typeface="新細明體" panose="02020500000000000000" pitchFamily="18" charset="-120"/>
              </a:rPr>
              <a:t>2:5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基于同一的神，今天我们都事奉同一也唯一的神，凡事都要荣耀他（罗</a:t>
            </a:r>
            <a:r>
              <a:rPr lang="en-US" altLang="zh-CN">
                <a:ea typeface="新細明體" panose="02020500000000000000" pitchFamily="18" charset="-120"/>
              </a:rPr>
              <a:t>15:5-6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基于同一的圣灵，我们今天都有圣灵在我们心里，圣灵已经赐下合一的心，所以我们可以竭力操练谦虚、温柔、忍耐、宽容、联络，保守圣灵里的合一（弗</a:t>
            </a:r>
            <a:r>
              <a:rPr lang="en-US" altLang="zh-CN">
                <a:ea typeface="新細明體" panose="02020500000000000000" pitchFamily="18" charset="-120"/>
              </a:rPr>
              <a:t>4:2-6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5EAE5231-BDA9-1613-5DB6-6C84691A67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5C17200-96C7-47A6-881A-AD545281C9E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DB739C53-4CCF-A44F-5AC3-F6996ECA53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9044F8D6-4C28-2E0A-AEEF-8B99DAD7DF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1</a:t>
            </a:r>
            <a:r>
              <a:rPr lang="zh-CN" altLang="en-US">
                <a:ea typeface="新細明體" panose="02020500000000000000" pitchFamily="18" charset="-120"/>
              </a:rPr>
              <a:t>）河西支派在开战讨伐河东支派之前，先差派调查团前往河东，询问筑坛原由也劝解他们回心转意，不得罪神和以色列人。河东支派的领袖们以敬畏神的心和温和的话语，解释他们筑坛的原因。河西支派的调查团听闻河东支派的话后，不但接受也称赞他们所作的努力。结果双方和解，言归于好，彻底地解除战争的疑云。</a:t>
            </a:r>
            <a:endParaRPr lang="en-US" altLang="zh-CN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zh-CN">
                <a:ea typeface="新細明體" panose="02020500000000000000" pitchFamily="18" charset="-120"/>
              </a:rPr>
              <a:t>2</a:t>
            </a:r>
            <a:r>
              <a:rPr lang="zh-CN" altLang="en-US">
                <a:ea typeface="新細明體" panose="02020500000000000000" pitchFamily="18" charset="-120"/>
              </a:rPr>
              <a:t>）今天，当我们与他人有矛盾争端时，我们可以：</a:t>
            </a:r>
            <a:r>
              <a:rPr lang="en-US" altLang="zh-CN">
                <a:ea typeface="新細明體" panose="02020500000000000000" pitchFamily="18" charset="-120"/>
              </a:rPr>
              <a:t>1》</a:t>
            </a:r>
            <a:r>
              <a:rPr lang="zh-CN" altLang="en-US">
                <a:ea typeface="新細明體" panose="02020500000000000000" pitchFamily="18" charset="-120"/>
              </a:rPr>
              <a:t>我们先私下与对方沟通，解决问题，若不能，则带</a:t>
            </a:r>
            <a:r>
              <a:rPr lang="en-US" altLang="zh-CN">
                <a:ea typeface="新細明體" panose="02020500000000000000" pitchFamily="18" charset="-120"/>
              </a:rPr>
              <a:t>1-2</a:t>
            </a:r>
            <a:r>
              <a:rPr lang="zh-CN" altLang="en-US">
                <a:ea typeface="新細明體" panose="02020500000000000000" pitchFamily="18" charset="-120"/>
              </a:rPr>
              <a:t>个见证人去再次沟通，若再不能解决问题，则请教会的牧长领袖出面处理。凡事要按部就班进行，不能揪众强词夺理，扩大战线（太</a:t>
            </a:r>
            <a:r>
              <a:rPr lang="en-US" altLang="zh-CN">
                <a:ea typeface="新細明體" panose="02020500000000000000" pitchFamily="18" charset="-120"/>
              </a:rPr>
              <a:t>18:15-17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2》</a:t>
            </a:r>
            <a:r>
              <a:rPr lang="zh-CN" altLang="en-US">
                <a:ea typeface="新細明體" panose="02020500000000000000" pitchFamily="18" charset="-120"/>
              </a:rPr>
              <a:t>我们在与人沟通处理争端时， 凡事要留心行光明、清洁的事，心中和行为没有诡诈（林后</a:t>
            </a:r>
            <a:r>
              <a:rPr lang="en-US" altLang="zh-CN">
                <a:ea typeface="新細明體" panose="02020500000000000000" pitchFamily="18" charset="-120"/>
              </a:rPr>
              <a:t>8:21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3》</a:t>
            </a:r>
            <a:r>
              <a:rPr lang="zh-CN" altLang="en-US">
                <a:ea typeface="新細明體" panose="02020500000000000000" pitchFamily="18" charset="-120"/>
              </a:rPr>
              <a:t>我们与人沟通处理问题时，我们的动机是要追求和睦的事，也为了能够彼此建立（罗</a:t>
            </a:r>
            <a:r>
              <a:rPr lang="en-US" altLang="zh-CN">
                <a:ea typeface="新細明體" panose="02020500000000000000" pitchFamily="18" charset="-120"/>
              </a:rPr>
              <a:t>14:19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r>
              <a:rPr lang="en-US" altLang="zh-CN">
                <a:ea typeface="新細明體" panose="02020500000000000000" pitchFamily="18" charset="-120"/>
              </a:rPr>
              <a:t>4》</a:t>
            </a:r>
            <a:r>
              <a:rPr lang="zh-CN" altLang="en-US">
                <a:ea typeface="新細明體" panose="02020500000000000000" pitchFamily="18" charset="-120"/>
              </a:rPr>
              <a:t>我们在整个过程里，言语行为，要温柔、和气、提供正能量，好使整件事情的处理，能够荣耀神、造就人，也让自己远离愁烦（箴</a:t>
            </a:r>
            <a:r>
              <a:rPr lang="en-US" altLang="zh-CN">
                <a:ea typeface="新細明體" panose="02020500000000000000" pitchFamily="18" charset="-120"/>
              </a:rPr>
              <a:t>15:1</a:t>
            </a:r>
            <a:r>
              <a:rPr lang="zh-CN" altLang="en-US">
                <a:ea typeface="新細明體" panose="02020500000000000000" pitchFamily="18" charset="-120"/>
              </a:rPr>
              <a:t>）。</a:t>
            </a: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260437B9-B617-02DE-2B33-3933F217B6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7713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509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113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716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288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860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432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90048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E779BD61-1648-4AEC-979C-0D979C5A31E6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14F5C5-8C5B-4F7B-84ED-3CF14370F1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853C81-5A71-2479-381B-47DE2C100D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ECB5B7-218B-7B5D-10FA-EFFFE6F98B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5F25E-20A6-4BE5-B3BB-D60AD1E8DF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416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A06F8D-09A6-2D3B-7A66-2B09611C9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DFFE95-1612-0C7D-C6D5-D2361A5070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DE6329-4EAA-BA2A-CCD9-28D5E50DCC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32A4BC-7CDB-408F-8989-F14DE1875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9729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669E01-9129-D52D-904B-821CD927FB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A76C27-B041-E8EF-7234-ADADB8E7F5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55A3C0-8968-50DA-3055-D64CE0AFE3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05904-239A-4C90-B255-E995C24B2FB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289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781B60-3AAC-11A1-6C3F-FCE05E33A0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6287AB-6E7B-3276-7D64-14A3769243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B1E6D7-AC2F-5ABA-2DAC-57E07842D8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C5483-D065-473F-864D-9429AAAE95B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155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78D30B-0583-2F37-4FB0-B12A8C6A0F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2F319B-5330-76B5-831C-4E539D5A5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B029D7-E06E-3FBC-964B-DEA5C2D57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8C356-AD16-4AFB-88FD-A99798CE0E4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4696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9AF673-642F-B75F-B4DB-689AA80DD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B5EE0F-C6AA-B585-BD04-DBA21CD44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C9AA05-C55E-4BC3-B3F2-972E949481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106658-4293-4C05-AF0F-080B5DEAA7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165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EFE41B-6B8C-DC47-1D42-76D8BBCE4A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D71914-5F1A-2C3F-C9FA-F0F949E35D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953F77-1D65-9982-ACE4-444B79DB0C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5F135C-1AFD-435E-8361-3B503C6BDA9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911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B1CE042-8802-6D8D-68E8-838640808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BA9DCF2-80F8-0267-71C3-D13EC7D730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0FF4CE8-3022-F74B-9594-FCD0653BEC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47EBC-B32A-4AE7-AF23-959B25F5007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912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9059C3-DB4C-7F74-3D0E-365C3A94C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A4F3E7-7900-B34F-3C5F-A73143E75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A51B165-B517-E956-5869-4183484412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036A11-3F63-46B8-B208-BC1BC4DD7A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637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80027D-26EE-67DE-9D30-C025F52062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6F2CB5-A61D-6CAB-85E3-BE6130206A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A83299-33E8-DAD4-9C19-6D52BF92C3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808C75-6FA3-427D-BC6C-3153738BA2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1724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42F3B-EF07-88CA-5707-E41C964AEA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E47D9D-20EA-960F-F7E8-C72181F3A6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BD5B7D-C7AD-E932-32A9-2E01F5CC17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683271-0C6D-43D5-B852-E3301E1D56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74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D684C09-6011-0BD9-892F-8967FF663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82C375-3A3A-A5EE-A922-88AE9D746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A65BC1-008A-4C76-8339-BB54FF5709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253BB4-08EB-4BD7-9AF6-4E9D6C285C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C91ED08-C080-4C4F-B462-97E1F25832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223406BC-1E29-4D93-B7FA-CF8F80FF8D6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F8C2E47-C214-4A32-32ED-7CA007E63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971800"/>
            <a:ext cx="9144000" cy="1524000"/>
          </a:xfrm>
        </p:spPr>
        <p:txBody>
          <a:bodyPr/>
          <a:lstStyle/>
          <a:p>
            <a:pPr eaLnBrk="1" hangingPunct="1"/>
            <a:r>
              <a:rPr lang="zh-CN" altLang="en-US" sz="5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000" b="1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zh-CN" altLang="zh-TW" sz="50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九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争端</a:t>
            </a:r>
            <a:br>
              <a:rPr lang="zh-CN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第二十二章</a:t>
            </a:r>
            <a:br>
              <a:rPr lang="en-US" altLang="zh-TW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文新字海-簡楷" pitchFamily="2" charset="-120"/>
                <a:ea typeface="文新字海-簡楷" pitchFamily="2" charset="-120"/>
              </a:rPr>
            </a:br>
            <a:endParaRPr lang="en-US" altLang="zh-TW" sz="5000" b="1" dirty="0">
              <a:solidFill>
                <a:srgbClr val="006600"/>
              </a:solidFill>
              <a:latin typeface="文新字海-簡楷" pitchFamily="2" charset="-12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690F56FC-A943-9B42-D427-86CCB50CFB8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625475" indent="-62547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河东支派的勇士面对约但河水，不免回想七年来的往事。他们与众人同渡约但河，争战南北，如今即将回乡。为了避免因约但河地理的阻拦，隔绝了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支派的合一，他们在约但河西岸立起一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高大的坛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来见证他们的合一。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ttp://www.jesuslovesyoutoday.org/yahoo_site_admin/assets/images/Joshua_22.188140206_std.jpg">
            <a:extLst>
              <a:ext uri="{FF2B5EF4-FFF2-40B4-BE49-F238E27FC236}">
                <a16:creationId xmlns:a16="http://schemas.microsoft.com/office/drawing/2014/main" id="{CD2129ED-FE6E-D3E8-C444-E5248C4E1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12192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81928D84-7C8B-84B4-8CA7-27C4FAD4568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762000"/>
            <a:ext cx="11430000" cy="6858000"/>
          </a:xfrm>
        </p:spPr>
        <p:txBody>
          <a:bodyPr/>
          <a:lstStyle/>
          <a:p>
            <a:pPr marL="625475" indent="-62547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河西支派一发觉河东支派另立祭坛，随即猜疑他们计划以此坛与示罗的耶和华祭坛相抗衡。而且另立祭坛之事是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背逆神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的吩咐（申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12:13-14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）。若单看他们对维护信仰的纯一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心态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，他们是值得称赞的（犹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FA1DCF77-B7EF-FE0E-8C83-B639D4ABD2A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625475" indent="-625475"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7.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他们派遣非尼哈和十个首领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去见河东支派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。这是遵照律法的吩咐（申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13:12-16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），也是非常明智的作法。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1DF35165-6EAC-4777-89BA-5A1C11E972E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762000"/>
            <a:ext cx="11430000" cy="68580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  <a:tabLst>
                <a:tab pos="625475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他们质问的内容包括三项：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2349500" indent="-1714500">
              <a:spcBef>
                <a:spcPts val="1200"/>
              </a:spcBef>
              <a:buNone/>
              <a:tabLst>
                <a:tab pos="625475" algn="l"/>
              </a:tabLst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（一）河东支派为何背逆神，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2349500" indent="-171450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（二）若</a:t>
            </a:r>
            <a:r>
              <a:rPr lang="zh-CN" altLang="en-US" sz="4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包容</a:t>
            </a:r>
            <a:r>
              <a:rPr lang="en-US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少数人的罪恶，将使整族放置于神的震怒之下，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2349500" indent="-171450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（三）他们愿意牺牲自己（的产业），不使别人得罪神。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15629484-F498-A584-42E8-CBA466A260D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762000"/>
            <a:ext cx="11430000" cy="6858000"/>
          </a:xfrm>
        </p:spPr>
        <p:txBody>
          <a:bodyPr/>
          <a:lstStyle/>
          <a:p>
            <a:pPr marL="568325" indent="-56832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9.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罪恶具有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蔓延性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，及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影响性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，没有一种罪恶只单单局限于个人，而不影响其配偶、家人、同事、肢体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……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的（拿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68325" indent="-568325">
              <a:spcBef>
                <a:spcPts val="12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特别是教会，她是神居住的所在，神要祂的子民从世人中分别出来（林后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6:16-18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）。因此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罪恶必须面对并解决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（参考以下讨论题目的经文）。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6E011728-B02B-9963-69B0-652A8AC9758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从河西支派提及毘珥及亚干两件事上，我们可知他们对罪的看法是如何？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这如何应用在今日教会处理罪恶的问题？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（太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18:15-17,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5:9-11,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加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6:1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 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118D3D1E-6FB0-4C80-A0D9-B04B29C1A88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lnSpc>
                <a:spcPts val="5200"/>
              </a:lnSpc>
              <a:spcBef>
                <a:spcPts val="1800"/>
              </a:spcBef>
              <a:buNone/>
              <a:tabLst>
                <a:tab pos="857250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河东支派的回复十分谨慎。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63600" indent="0">
              <a:lnSpc>
                <a:spcPts val="5200"/>
              </a:lnSpc>
              <a:spcBef>
                <a:spcPts val="1800"/>
              </a:spcBef>
              <a:buNone/>
              <a:tabLst>
                <a:tab pos="857250" algn="l"/>
              </a:tabLst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先是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求告二次神三个名字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El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Elohim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YHWH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诉诸于神，因为神知道一切。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63600" indent="0">
              <a:lnSpc>
                <a:spcPts val="5200"/>
              </a:lnSpc>
              <a:spcBef>
                <a:spcPts val="600"/>
              </a:spcBef>
              <a:buNone/>
              <a:tabLst>
                <a:tab pos="857250" algn="l"/>
              </a:tabLst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其次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是立重誓，若他们违背神的话甘愿受咒诅。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863600" indent="0">
              <a:lnSpc>
                <a:spcPts val="5200"/>
              </a:lnSpc>
              <a:spcBef>
                <a:spcPts val="600"/>
              </a:spcBef>
              <a:buNone/>
              <a:tabLst>
                <a:tab pos="857250" algn="l"/>
              </a:tabLst>
              <a:defRPr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最后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才解释筑坛的用意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——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不是为献祭，乃是为见证彼此的合一。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8FA03497-CEBC-8426-F8B0-8471805B1DE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同样看到一座坛，河西支派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猜疑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河东支派将要离弃神，河东支派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担心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河西支派将他们隔离。这些问题产生的最主要原因是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</a:t>
            </a:r>
          </a:p>
          <a:p>
            <a:pPr marL="798513" indent="-798513" algn="ctr">
              <a:spcBef>
                <a:spcPts val="1800"/>
              </a:spcBef>
              <a:buNone/>
              <a:tabLst>
                <a:tab pos="798513" algn="l"/>
              </a:tabLst>
            </a:pP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不信任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2FDEB792-600A-3858-F66E-93547399F01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河西支派欣然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接受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了河东支派的解释，并且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称赞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了他们救以色列人脱离神手的审判（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31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节），同时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归荣耀与神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D08EC608-178E-A026-53C6-77C3AB76CF2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685800"/>
            <a:ext cx="11430000" cy="6781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前言</a:t>
            </a:r>
            <a:endParaRPr lang="en-US" altLang="en-US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>
              <a:spcBef>
                <a:spcPts val="1200"/>
              </a:spcBef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争战迦南七年之后，河东二支派半的勇士领受约书亚的祝福后归乡。由于与其他支派在筑坛一事上的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误解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，引起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争端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，幸好双方领袖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处理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得当，终重修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和好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，免除一场内部的争战。</a:t>
            </a:r>
            <a:endParaRPr lang="zh-TW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6D039CFD-63E4-91EA-F93B-8E56207548A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914400" indent="-914400">
              <a:spcBef>
                <a:spcPts val="1800"/>
              </a:spcBef>
              <a:buNone/>
              <a:tabLst>
                <a:tab pos="9144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13.	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河东支派筑坛的心意原是好的，但是却带来整个民族的危机。在这事件上，我们可以了解：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657D76D6-0288-2387-DC73-7C320BB05C7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1371600" indent="-1371600">
              <a:spcBef>
                <a:spcPts val="1200"/>
              </a:spcBef>
              <a:buNone/>
              <a:tabLst>
                <a:tab pos="13716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	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外表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的合一，并不带来真正的合一。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371600" indent="-1371600">
              <a:spcBef>
                <a:spcPts val="0"/>
              </a:spcBef>
              <a:buNone/>
              <a:tabLst>
                <a:tab pos="13716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徒有堂皇的架构，有时却隐伏着许多的猜忌、危机、和争端。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371600" indent="-1371600">
              <a:spcBef>
                <a:spcPts val="1800"/>
              </a:spcBef>
              <a:buNone/>
              <a:tabLst>
                <a:tab pos="13716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	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内里</a:t>
            </a:r>
            <a:r>
              <a:rPr lang="zh-CN" altLang="en-US" sz="4400" b="1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的合一，才带来真正的合一。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371600" indent="-1371600">
              <a:spcBef>
                <a:spcPts val="0"/>
              </a:spcBef>
              <a:buNone/>
              <a:tabLst>
                <a:tab pos="13716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神要以色列男丁一年三次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节期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，到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会幕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献祭 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出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23:17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，遵行相同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，守相同节期 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利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，并信仰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同一的真神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耶和华。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260475" indent="-1260475">
              <a:lnSpc>
                <a:spcPts val="5200"/>
              </a:lnSpc>
              <a:spcBef>
                <a:spcPct val="0"/>
              </a:spcBef>
              <a:buNone/>
            </a:pPr>
            <a:r>
              <a:rPr lang="en-US" altLang="zh-CN" sz="4000" b="1" dirty="0">
                <a:solidFill>
                  <a:srgbClr val="008000"/>
                </a:solidFill>
              </a:rPr>
              <a:t>           </a:t>
            </a:r>
            <a:endParaRPr lang="en-US" alt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C20E6127-9570-466D-94B7-D1BB7D87F6A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1200"/>
              </a:spcBef>
              <a:buNone/>
              <a:defRPr/>
            </a:pPr>
            <a:r>
              <a:rPr lang="zh-CN" altLang="en-US" sz="4400" b="1" dirty="0">
                <a:solidFill>
                  <a:schemeClr val="tx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为什么筑坛带来了争端？</a:t>
            </a:r>
            <a:endParaRPr lang="en-US" altLang="zh-CN" sz="4400" b="1" dirty="0">
              <a:solidFill>
                <a:schemeClr val="tx2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600"/>
              </a:spcBef>
              <a:buNone/>
              <a:defRPr/>
            </a:pPr>
            <a:r>
              <a:rPr lang="zh-CN" altLang="en-US" sz="4400" b="1" dirty="0">
                <a:solidFill>
                  <a:schemeClr val="tx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真正的合一，主要是在乎什么？</a:t>
            </a:r>
            <a:endParaRPr lang="en-US" altLang="en-US" sz="4400" b="1" dirty="0">
              <a:solidFill>
                <a:schemeClr val="tx2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85800" indent="0">
              <a:spcBef>
                <a:spcPts val="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（林后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13:8,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腓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2:5,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15:5-6,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弗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4:2-6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 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Pastor Yang\Desktop\My Documents\Pastor Yang\Backup\Bible Study\Bible Maps\Bible Picture 038.gif">
            <a:extLst>
              <a:ext uri="{FF2B5EF4-FFF2-40B4-BE49-F238E27FC236}">
                <a16:creationId xmlns:a16="http://schemas.microsoft.com/office/drawing/2014/main" id="{003E3034-FC43-F5B9-C363-25EA43CB7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4"/>
            <a:ext cx="12192000" cy="68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E1BAB89-823B-4DC7-A6B2-1A472D89043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798513" indent="-798513">
              <a:spcBef>
                <a:spcPts val="1800"/>
              </a:spcBef>
              <a:buNone/>
              <a:tabLst>
                <a:tab pos="798513" algn="l"/>
              </a:tabLst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从双方处理争端的过程中，有许多我们值得学习的原则：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257300" indent="-1257300">
              <a:spcBef>
                <a:spcPts val="1800"/>
              </a:spcBef>
              <a:buNone/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我们必须为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维护纯正信仰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极力争战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犹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092200" indent="-1092200">
              <a:spcBef>
                <a:spcPts val="1800"/>
              </a:spcBef>
              <a:buNone/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我们不要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遽下判断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，不要行动莽撞，要知道事情总有二面的看法（箴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18:13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，雅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1:19-20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98513" indent="-798513">
              <a:lnSpc>
                <a:spcPts val="5200"/>
              </a:lnSpc>
              <a:spcBef>
                <a:spcPts val="1800"/>
              </a:spcBef>
              <a:buNone/>
              <a:tabLst>
                <a:tab pos="798513" algn="l"/>
              </a:tabLst>
              <a:defRPr/>
            </a:pPr>
            <a:endParaRPr lang="en-US" altLang="en-US" sz="40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62CB836B-3CAD-A959-4973-D24462ACD436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1143000" indent="-1143000">
              <a:spcBef>
                <a:spcPts val="1800"/>
              </a:spcBef>
              <a:buNone/>
              <a:tabLst>
                <a:tab pos="11430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我们需要坦诚，公开的，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直接的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讨论问题，并寻求解决方法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3:15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，加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6:1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143000" indent="-1143000">
              <a:spcBef>
                <a:spcPts val="1800"/>
              </a:spcBef>
              <a:buNone/>
              <a:tabLst>
                <a:tab pos="11430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四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我们受委屈时，需要以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温柔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理智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来答辩对方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箴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15:1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1143000" indent="-1143000">
              <a:spcBef>
                <a:spcPts val="1800"/>
              </a:spcBef>
              <a:buNone/>
              <a:tabLst>
                <a:tab pos="1143000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五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我们要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欣赏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称赞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对方的努力，并归荣耀与神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箴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25:11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>
            <a:extLst>
              <a:ext uri="{FF2B5EF4-FFF2-40B4-BE49-F238E27FC236}">
                <a16:creationId xmlns:a16="http://schemas.microsoft.com/office/drawing/2014/main" id="{D8F3432D-6FD0-73CF-71C9-172AF436CB3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从河西支派派遣非尼哈及十个首领与河东支派对话的过程，及河东支派响应河西支派调查团的对话上，有哪些原则，我们可以应用在今日处理争端的事情上？ 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（太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18:15-17,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林后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8:21,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14:19, 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箴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15:1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 </a:t>
            </a:r>
            <a:endParaRPr lang="en-US" altLang="en-US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>
            <a:extLst>
              <a:ext uri="{FF2B5EF4-FFF2-40B4-BE49-F238E27FC236}">
                <a16:creationId xmlns:a16="http://schemas.microsoft.com/office/drawing/2014/main" id="{6F5CF49A-4DA7-850E-CF6B-BA4D6FAC88D0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  <a:endParaRPr lang="en-US" altLang="en-US" sz="44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对抗外来的仇敌是难，要保持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内部的合一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更难。唯有靠圣灵保守我们合而为一的心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弗</a:t>
            </a: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4:3</a:t>
            </a:r>
            <a:r>
              <a:rPr lang="en-US" altLang="zh-CN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>
            <a:extLst>
              <a:ext uri="{FF2B5EF4-FFF2-40B4-BE49-F238E27FC236}">
                <a16:creationId xmlns:a16="http://schemas.microsoft.com/office/drawing/2014/main" id="{2C85A93C-5A01-C817-2019-B7D00B82296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伍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作业</a:t>
            </a:r>
            <a:endParaRPr lang="en-US" altLang="zh-CN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速读第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23~24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章，并思想约书亚记以“三座坟墓”做为结束的感受。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>
            <a:extLst>
              <a:ext uri="{FF2B5EF4-FFF2-40B4-BE49-F238E27FC236}">
                <a16:creationId xmlns:a16="http://schemas.microsoft.com/office/drawing/2014/main" id="{7AFF52CD-6EB7-114A-1207-1B862E5DC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0" t="35477" r="13261" b="22609"/>
          <a:stretch>
            <a:fillRect/>
          </a:stretch>
        </p:blipFill>
        <p:spPr bwMode="auto">
          <a:xfrm>
            <a:off x="762000" y="609600"/>
            <a:ext cx="10668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8663B11-B84F-B106-6E03-6698769C5FB9}"/>
              </a:ext>
            </a:extLst>
          </p:cNvPr>
          <p:cNvSpPr txBox="1"/>
          <p:nvPr/>
        </p:nvSpPr>
        <p:spPr>
          <a:xfrm>
            <a:off x="1219200" y="1143000"/>
            <a:ext cx="4713150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贰</a:t>
            </a:r>
            <a:r>
              <a:rPr lang="en-US" altLang="zh-CN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 </a:t>
            </a:r>
            <a:r>
              <a:rPr lang="zh-CN" altLang="en-US" sz="4400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本书结构大纲</a:t>
            </a:r>
            <a:endParaRPr lang="en-US" sz="4400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6986ED15-D8E9-0137-44E1-3596EBDEF98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lnSpc>
                <a:spcPts val="5200"/>
              </a:lnSpc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经文解释及应用</a:t>
            </a:r>
            <a:endParaRPr lang="en-US" altLang="en-US" sz="4400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85800" indent="-685800">
              <a:lnSpc>
                <a:spcPts val="5200"/>
              </a:lnSpc>
              <a:spcBef>
                <a:spcPts val="12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争战迦南七年后，这四万多的河东支派勇士，信守了对摩西的承诺（民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32:17-19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），如今约书亚召他们来，宣告他们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回乡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的命令。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5F3FFEEF-8A5F-B12D-0580-F2A5392EFBB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625475" indent="-62547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书亚对这群子弟兵的诰诫中，一共有六个动词：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25475" indent="9525">
              <a:spcBef>
                <a:spcPts val="1800"/>
              </a:spcBef>
              <a:buNone/>
              <a:tabLst>
                <a:tab pos="625475" algn="l"/>
              </a:tabLst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（一）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遵守</a:t>
            </a:r>
            <a:r>
              <a:rPr lang="zh-CN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（二）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爱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（三）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行道</a:t>
            </a:r>
            <a:endParaRPr lang="en-US" altLang="zh-CN" sz="4400" b="1" u="sng" dirty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25475" indent="9525">
              <a:spcBef>
                <a:spcPct val="0"/>
              </a:spcBef>
              <a:buNone/>
              <a:tabLst>
                <a:tab pos="625475" algn="l"/>
              </a:tabLst>
            </a:pP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（四）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守诫命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（五）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靠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（六）</a:t>
            </a:r>
            <a:r>
              <a:rPr lang="zh-CN" altLang="en-US" sz="4400" b="1" u="sng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事奉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625475" indent="-625475">
              <a:spcBef>
                <a:spcPts val="24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这简洁的叮咛最主要是要他们与神有</a:t>
            </a:r>
            <a:r>
              <a:rPr lang="zh-CN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400" b="1" u="sng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个人关系</a:t>
            </a:r>
            <a:r>
              <a:rPr lang="en-US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，内中含有：顺服、爱、团契、事奉神</a:t>
            </a:r>
            <a:r>
              <a:rPr lang="en-US" altLang="zh-CN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4400" b="1" dirty="0">
                <a:latin typeface="KaiTi" panose="02010609060101010101" pitchFamily="49" charset="-122"/>
                <a:ea typeface="KaiTi" panose="02010609060101010101" pitchFamily="49" charset="-122"/>
              </a:rPr>
              <a:t>等特质。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19C7B3FB-8864-0331-650E-B79736301E0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568325" indent="-568325">
              <a:spcBef>
                <a:spcPts val="1200"/>
              </a:spcBef>
              <a:buNone/>
              <a:tabLst>
                <a:tab pos="56832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约书亚命令他们在回乡之后将所得之战利品与在后方（河东地）留守的弟兄们平分。因为他们看守他们的妇孺财物，理当得分。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68325" indent="-568325">
              <a:spcBef>
                <a:spcPts val="1200"/>
              </a:spcBef>
              <a:buNone/>
              <a:tabLst>
                <a:tab pos="56832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这个原则起源于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民</a:t>
            </a:r>
            <a:r>
              <a:rPr lang="en-US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31:27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，最后定规于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大卫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（撒上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30:24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314A3881-97E6-B34D-3E65-ABD643BED39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625475" indent="-625475"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“上战得多少，看守器具也得多少”今天也是一个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属灵的原则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625475" indent="-625475">
              <a:spcBef>
                <a:spcPts val="1200"/>
              </a:spcBef>
              <a:buNone/>
              <a:tabLst>
                <a:tab pos="625475" algn="l"/>
              </a:tabLst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为福音出口的讲员与以祷告支持的勇士，准备茶水，看顾小孩的义工，同得圣灵所结果子的福份，神纪念人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服事的心意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，并不拘限于其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服事的岗位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8DA2BC24-DACF-D8A7-30FD-1FC3952BDD7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6858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约书亚为何如此地命定河东的战士处理他们的战利品？这个原则如何影响我们对事奉和家庭的心态？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3:27, 15:5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；林前</a:t>
            </a:r>
            <a:r>
              <a:rPr lang="en-US" altLang="zh-CN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4:7, 12:27</a:t>
            </a:r>
            <a:r>
              <a:rPr lang="en-US" altLang="zh-CN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en-US" sz="4400" b="1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Pastor Yang\Desktop\My Documents\Pastor Yang\Backup\Bible Study\Bible Maps\Bible Picture 038.gif">
            <a:extLst>
              <a:ext uri="{FF2B5EF4-FFF2-40B4-BE49-F238E27FC236}">
                <a16:creationId xmlns:a16="http://schemas.microsoft.com/office/drawing/2014/main" id="{6EAC7621-3D9D-1E66-C1D7-8CE090944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4"/>
            <a:ext cx="12192000" cy="683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22735</TotalTime>
  <Words>2622</Words>
  <Application>Microsoft Office PowerPoint</Application>
  <PresentationFormat>Widescreen</PresentationFormat>
  <Paragraphs>75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新細明體</vt:lpstr>
      <vt:lpstr>Calibri</vt:lpstr>
      <vt:lpstr>KaiTi</vt:lpstr>
      <vt:lpstr>文新字海-簡楷</vt:lpstr>
      <vt:lpstr>Times New Roman</vt:lpstr>
      <vt:lpstr>Default Design</vt:lpstr>
      <vt:lpstr>约书亚记  第九课 争端 第二十二章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1103</cp:revision>
  <cp:lastPrinted>2019-02-12T00:19:42Z</cp:lastPrinted>
  <dcterms:created xsi:type="dcterms:W3CDTF">2008-12-04T21:22:28Z</dcterms:created>
  <dcterms:modified xsi:type="dcterms:W3CDTF">2025-09-12T02:34:50Z</dcterms:modified>
</cp:coreProperties>
</file>